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wav" ContentType="audio/x-wav"/>
  <Default Extension="wdp" ContentType="image/vnd.ms-photo"/>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1.xml" ContentType="application/vnd.openxmlformats-officedocument.presentationml.tags+xml"/>
  <Override PartName="/ppt/notesSlides/notesSlide17.xml" ContentType="application/vnd.openxmlformats-officedocument.presentationml.notesSlide+xml"/>
  <Override PartName="/ppt/tags/tag2.xml" ContentType="application/vnd.openxmlformats-officedocument.presentationml.tags+xml"/>
  <Override PartName="/ppt/notesSlides/notesSlide18.xml" ContentType="application/vnd.openxmlformats-officedocument.presentationml.notesSlide+xml"/>
  <Override PartName="/ppt/tags/tag3.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8"/>
  </p:notesMasterIdLst>
  <p:sldIdLst>
    <p:sldId id="284" r:id="rId2"/>
    <p:sldId id="262" r:id="rId3"/>
    <p:sldId id="263" r:id="rId4"/>
    <p:sldId id="287" r:id="rId5"/>
    <p:sldId id="264" r:id="rId6"/>
    <p:sldId id="265" r:id="rId7"/>
    <p:sldId id="266" r:id="rId8"/>
    <p:sldId id="267" r:id="rId9"/>
    <p:sldId id="269" r:id="rId10"/>
    <p:sldId id="257" r:id="rId11"/>
    <p:sldId id="258" r:id="rId12"/>
    <p:sldId id="268" r:id="rId13"/>
    <p:sldId id="259" r:id="rId14"/>
    <p:sldId id="271" r:id="rId15"/>
    <p:sldId id="260" r:id="rId16"/>
    <p:sldId id="272" r:id="rId17"/>
    <p:sldId id="273" r:id="rId18"/>
    <p:sldId id="274" r:id="rId19"/>
    <p:sldId id="285" r:id="rId20"/>
    <p:sldId id="275" r:id="rId21"/>
    <p:sldId id="276" r:id="rId22"/>
    <p:sldId id="281" r:id="rId23"/>
    <p:sldId id="278" r:id="rId24"/>
    <p:sldId id="280" r:id="rId25"/>
    <p:sldId id="277" r:id="rId26"/>
    <p:sldId id="282"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998CC4"/>
    <a:srgbClr val="0033CC"/>
    <a:srgbClr val="CCFF33"/>
    <a:srgbClr val="FFFFFF"/>
    <a:srgbClr val="FF0000"/>
    <a:srgbClr val="CC99FF"/>
    <a:srgbClr val="CCCCFF"/>
    <a:srgbClr val="FF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053" autoAdjust="0"/>
    <p:restoredTop sz="49869" autoAdjust="0"/>
  </p:normalViewPr>
  <p:slideViewPr>
    <p:cSldViewPr>
      <p:cViewPr varScale="1">
        <p:scale>
          <a:sx n="31" d="100"/>
          <a:sy n="31" d="100"/>
        </p:scale>
        <p:origin x="168"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66"/>
    </p:cViewPr>
  </p:sorterViewPr>
  <p:notesViewPr>
    <p:cSldViewPr>
      <p:cViewPr>
        <p:scale>
          <a:sx n="66" d="100"/>
          <a:sy n="66" d="100"/>
        </p:scale>
        <p:origin x="-846" y="6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1126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AF35038F-CCF3-4CF9-9EE4-FBA265FEDA8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CA5AC48-8B3A-4D7A-8C25-2AD212987C81}" type="slidenum">
              <a:rPr lang="en-US" altLang="en-US" sz="1200"/>
              <a:pPr/>
              <a:t>1</a:t>
            </a:fld>
            <a:endParaRPr lang="en-US" altLang="en-US" sz="1200"/>
          </a:p>
        </p:txBody>
      </p:sp>
      <p:sp>
        <p:nvSpPr>
          <p:cNvPr id="5123" name="Rectangle 2050"/>
          <p:cNvSpPr>
            <a:spLocks noGrp="1" noRot="1" noChangeAspect="1" noChangeArrowheads="1" noTextEdit="1"/>
          </p:cNvSpPr>
          <p:nvPr>
            <p:ph type="sldImg"/>
          </p:nvPr>
        </p:nvSpPr>
        <p:spPr>
          <a:ln/>
        </p:spPr>
      </p:sp>
      <p:sp>
        <p:nvSpPr>
          <p:cNvPr id="5124" name="Rectangle 2051"/>
          <p:cNvSpPr>
            <a:spLocks noGrp="1" noChangeArrowheads="1"/>
          </p:cNvSpPr>
          <p:nvPr>
            <p:ph type="body" idx="1"/>
          </p:nvPr>
        </p:nvSpPr>
        <p:spPr>
          <a:noFill/>
        </p:spPr>
        <p:txBody>
          <a:bodyPr/>
          <a:lstStyle/>
          <a:p>
            <a:endParaRPr lang="en-GB"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E364DD9-8324-4637-860E-E4B762644CCE}" type="slidenum">
              <a:rPr lang="en-US" altLang="en-US" sz="1200"/>
              <a:pPr/>
              <a:t>11</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xfrm>
            <a:off x="609600" y="4267200"/>
            <a:ext cx="5486400" cy="4343400"/>
          </a:xfrm>
          <a:noFill/>
        </p:spPr>
        <p:txBody>
          <a:bodyPr/>
          <a:lstStyle/>
          <a:p>
            <a:pPr defTabSz="406400">
              <a:spcBef>
                <a:spcPct val="10000"/>
              </a:spcBef>
            </a:pPr>
            <a:r>
              <a:rPr lang="en-US" altLang="en-US" sz="1600" b="1" u="sng" smtClean="0"/>
              <a:t>ANIMATION</a:t>
            </a:r>
            <a:r>
              <a:rPr lang="en-US" altLang="en-US" sz="1600" b="1" smtClean="0"/>
              <a:t>:</a:t>
            </a:r>
            <a:r>
              <a:rPr lang="en-US" altLang="en-US" sz="1400" smtClean="0"/>
              <a:t>	1. Text</a:t>
            </a:r>
          </a:p>
          <a:p>
            <a:pPr defTabSz="406400">
              <a:spcBef>
                <a:spcPct val="10000"/>
              </a:spcBef>
            </a:pPr>
            <a:r>
              <a:rPr lang="en-US" altLang="en-US" sz="1400" smtClean="0"/>
              <a:t>				2. Axis and labels</a:t>
            </a:r>
          </a:p>
          <a:p>
            <a:pPr defTabSz="406400">
              <a:spcBef>
                <a:spcPct val="10000"/>
              </a:spcBef>
            </a:pPr>
            <a:r>
              <a:rPr lang="en-US" altLang="en-US" sz="1400" smtClean="0"/>
              <a:t>				3. Activation energy</a:t>
            </a:r>
          </a:p>
          <a:p>
            <a:pPr defTabSz="406400">
              <a:spcBef>
                <a:spcPct val="10000"/>
              </a:spcBef>
            </a:pPr>
            <a:r>
              <a:rPr lang="en-US" altLang="en-US" sz="1400" smtClean="0"/>
              <a:t>				4. Curve T</a:t>
            </a:r>
            <a:r>
              <a:rPr lang="en-US" altLang="en-US" sz="1400" baseline="-25000" smtClean="0"/>
              <a:t>1</a:t>
            </a:r>
            <a:endParaRPr lang="en-US" altLang="en-US" sz="1400" smtClean="0"/>
          </a:p>
          <a:p>
            <a:pPr defTabSz="406400">
              <a:spcBef>
                <a:spcPct val="10000"/>
              </a:spcBef>
            </a:pPr>
            <a:r>
              <a:rPr lang="en-US" altLang="en-US" sz="1400" smtClean="0"/>
              <a:t>				5. Shading for Curve T</a:t>
            </a:r>
            <a:r>
              <a:rPr lang="en-US" altLang="en-US" sz="1400" baseline="-25000" smtClean="0"/>
              <a:t>1</a:t>
            </a:r>
            <a:endParaRPr lang="en-US" altLang="en-US" sz="1400" smtClean="0"/>
          </a:p>
          <a:p>
            <a:pPr defTabSz="406400">
              <a:spcBef>
                <a:spcPct val="10000"/>
              </a:spcBef>
            </a:pPr>
            <a:r>
              <a:rPr lang="en-US" altLang="en-US" sz="1400" smtClean="0"/>
              <a:t>				6. Curve T</a:t>
            </a:r>
            <a:r>
              <a:rPr lang="en-US" altLang="en-US" sz="1400" baseline="-25000" smtClean="0"/>
              <a:t>2</a:t>
            </a:r>
            <a:endParaRPr lang="en-US" altLang="en-US" sz="1400" smtClean="0"/>
          </a:p>
          <a:p>
            <a:pPr defTabSz="406400">
              <a:spcBef>
                <a:spcPct val="10000"/>
              </a:spcBef>
            </a:pPr>
            <a:r>
              <a:rPr lang="en-US" altLang="en-US" sz="1400" smtClean="0"/>
              <a:t>				7. Shading for Curve T</a:t>
            </a:r>
            <a:r>
              <a:rPr lang="en-US" altLang="en-US" sz="1400" baseline="-25000" smtClean="0"/>
              <a:t>2</a:t>
            </a:r>
            <a:endParaRPr lang="en-US" altLang="en-US" sz="1400" smtClean="0"/>
          </a:p>
          <a:p>
            <a:pPr defTabSz="406400">
              <a:spcBef>
                <a:spcPct val="10000"/>
              </a:spcBef>
            </a:pPr>
            <a:r>
              <a:rPr lang="en-US" altLang="en-US" sz="1400" smtClean="0"/>
              <a:t>				8. Curve T</a:t>
            </a:r>
            <a:r>
              <a:rPr lang="en-US" altLang="en-US" sz="1400" baseline="-25000" smtClean="0"/>
              <a:t>3</a:t>
            </a:r>
            <a:endParaRPr lang="en-US" altLang="en-US" sz="1400" smtClean="0"/>
          </a:p>
          <a:p>
            <a:pPr defTabSz="406400">
              <a:spcBef>
                <a:spcPct val="10000"/>
              </a:spcBef>
            </a:pPr>
            <a:r>
              <a:rPr lang="en-US" altLang="en-US" sz="1400" smtClean="0"/>
              <a:t>				9. Shading for Curve T</a:t>
            </a:r>
            <a:r>
              <a:rPr lang="en-US" altLang="en-US" sz="1400" baseline="-25000" smtClean="0"/>
              <a:t>3</a:t>
            </a:r>
            <a:endParaRPr lang="en-US" altLang="en-US" sz="1400" smtClean="0"/>
          </a:p>
          <a:p>
            <a:pPr defTabSz="406400">
              <a:spcBef>
                <a:spcPct val="10000"/>
              </a:spcBef>
            </a:pPr>
            <a:r>
              <a:rPr lang="en-US" altLang="en-US" sz="1400" b="1" smtClean="0"/>
              <a:t>1.</a:t>
            </a:r>
            <a:r>
              <a:rPr lang="en-US" altLang="en-US" sz="1400" smtClean="0"/>
              <a:t> The more energetic the collisions the more likely is that they will have greater than the activation energy and be successful collisions.</a:t>
            </a:r>
          </a:p>
          <a:p>
            <a:pPr defTabSz="406400">
              <a:spcBef>
                <a:spcPct val="10000"/>
              </a:spcBef>
            </a:pPr>
            <a:r>
              <a:rPr lang="en-US" altLang="en-US" sz="1400" b="1" smtClean="0"/>
              <a:t>2.</a:t>
            </a:r>
            <a:r>
              <a:rPr lang="en-US" altLang="en-US" sz="1400" smtClean="0"/>
              <a:t> Graph of No. of collisions vs K.E. of collision.</a:t>
            </a:r>
          </a:p>
          <a:p>
            <a:pPr defTabSz="406400">
              <a:spcBef>
                <a:spcPct val="10000"/>
              </a:spcBef>
            </a:pPr>
            <a:r>
              <a:rPr lang="en-US" altLang="en-US" sz="1400" b="1" smtClean="0"/>
              <a:t>4. </a:t>
            </a:r>
            <a:r>
              <a:rPr lang="en-US" altLang="en-US" sz="1400" smtClean="0"/>
              <a:t>Curve for a relatively low temp. Most collision have low K.E.</a:t>
            </a:r>
          </a:p>
          <a:p>
            <a:pPr defTabSz="406400">
              <a:spcBef>
                <a:spcPct val="10000"/>
              </a:spcBef>
            </a:pPr>
            <a:r>
              <a:rPr lang="en-US" altLang="en-US" sz="1400" b="1" smtClean="0"/>
              <a:t>5.</a:t>
            </a:r>
            <a:r>
              <a:rPr lang="en-US" altLang="en-US" sz="1400" smtClean="0"/>
              <a:t> Very small no. of collisions have &gt; Act. Energy, thus slow reaction rate</a:t>
            </a:r>
          </a:p>
          <a:p>
            <a:pPr defTabSz="406400">
              <a:spcBef>
                <a:spcPct val="10000"/>
              </a:spcBef>
            </a:pPr>
            <a:r>
              <a:rPr lang="en-US" altLang="en-US" sz="1400" b="1" smtClean="0"/>
              <a:t>6. </a:t>
            </a:r>
            <a:r>
              <a:rPr lang="en-US" altLang="en-US" sz="1400" smtClean="0"/>
              <a:t>Curve for a moderate temp. Most collision have moderate K.E.</a:t>
            </a:r>
          </a:p>
          <a:p>
            <a:pPr defTabSz="406400">
              <a:spcBef>
                <a:spcPct val="10000"/>
              </a:spcBef>
            </a:pPr>
            <a:r>
              <a:rPr lang="en-US" altLang="en-US" sz="1400" b="1" smtClean="0"/>
              <a:t>7. </a:t>
            </a:r>
            <a:r>
              <a:rPr lang="en-US" altLang="en-US" sz="1400" smtClean="0"/>
              <a:t>Some of the collisions have &gt; Act. Energy, thus higher reaction rate.</a:t>
            </a:r>
          </a:p>
          <a:p>
            <a:pPr defTabSz="406400">
              <a:spcBef>
                <a:spcPct val="10000"/>
              </a:spcBef>
            </a:pPr>
            <a:r>
              <a:rPr lang="en-US" altLang="en-US" sz="1400" b="1" smtClean="0"/>
              <a:t>8. </a:t>
            </a:r>
            <a:r>
              <a:rPr lang="en-US" altLang="en-US" sz="1400" smtClean="0"/>
              <a:t>Curve for a relatively high temp. Most collision have high K.E.</a:t>
            </a:r>
          </a:p>
          <a:p>
            <a:pPr defTabSz="406400">
              <a:spcBef>
                <a:spcPct val="10000"/>
              </a:spcBef>
            </a:pPr>
            <a:r>
              <a:rPr lang="en-US" altLang="en-US" sz="1400" b="1" smtClean="0"/>
              <a:t>9. </a:t>
            </a:r>
            <a:r>
              <a:rPr lang="en-US" altLang="en-US" sz="1400" smtClean="0"/>
              <a:t>Many collisions have &gt; Act. Energy, thus fast reaction rate.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D0973D9-E164-4002-BE9F-9A38F319B178}" type="slidenum">
              <a:rPr lang="en-US" altLang="en-US" sz="1200"/>
              <a:pPr/>
              <a:t>12</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defTabSz="514350"/>
            <a:r>
              <a:rPr lang="en-US" altLang="en-US" sz="1600" b="1" u="sng" smtClean="0"/>
              <a:t>ANIMATION</a:t>
            </a:r>
            <a:r>
              <a:rPr lang="en-US" altLang="en-US" sz="1600" b="1" smtClean="0"/>
              <a:t>:</a:t>
            </a:r>
            <a:r>
              <a:rPr lang="en-US" altLang="en-US" sz="1400" smtClean="0"/>
              <a:t>	1. 1st text point</a:t>
            </a:r>
          </a:p>
          <a:p>
            <a:pPr defTabSz="514350"/>
            <a:r>
              <a:rPr lang="en-US" altLang="en-US" sz="1400" smtClean="0"/>
              <a:t>			2. 2nd text point</a:t>
            </a:r>
          </a:p>
          <a:p>
            <a:pPr defTabSz="514350"/>
            <a:r>
              <a:rPr lang="en-US" altLang="en-US" sz="1400" smtClean="0"/>
              <a:t>			3. 3rd text point</a:t>
            </a:r>
          </a:p>
          <a:p>
            <a:pPr defTabSz="514350"/>
            <a:r>
              <a:rPr lang="en-US" altLang="en-US" sz="1400" b="1" smtClean="0"/>
              <a:t>1.</a:t>
            </a:r>
            <a:r>
              <a:rPr lang="en-US" altLang="en-US" sz="1400" smtClean="0"/>
              <a:t> Increasing the surface area means separating the particles from each other. This means the reacting particles have greater accessibility  to each other and this leads to a greater number of collisions. e.g. A bunch of thin splints burns much faster than a large log. The small pieces of wood have a greater surface area and the oxygen gas has more access to the cellulose molecules in the wood.	e.g. Flour, coal, or grains will combust very easily when they are in a powder form which can easily be suspended in air.</a:t>
            </a:r>
          </a:p>
          <a:p>
            <a:pPr defTabSz="514350"/>
            <a:r>
              <a:rPr lang="en-US" altLang="en-US" sz="1400" b="1" smtClean="0"/>
              <a:t>2.</a:t>
            </a:r>
            <a:r>
              <a:rPr lang="en-US" altLang="en-US" sz="1400" smtClean="0"/>
              <a:t> Not much to say</a:t>
            </a:r>
          </a:p>
          <a:p>
            <a:pPr defTabSz="514350"/>
            <a:r>
              <a:rPr lang="en-US" altLang="en-US" sz="1400" b="1" smtClean="0"/>
              <a:t>3. </a:t>
            </a:r>
            <a:r>
              <a:rPr lang="en-US" altLang="en-US" sz="1400" smtClean="0"/>
              <a:t>Gases already have the maximum surface area possible already, so it is impossible to increase their surface area.</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3D43138-979D-4405-808F-AFB5E49513D7}" type="slidenum">
              <a:rPr lang="en-US" altLang="en-US" sz="1200"/>
              <a:pPr/>
              <a:t>13</a:t>
            </a:fld>
            <a:endParaRPr lang="en-US" altLang="en-US"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r>
              <a:rPr lang="en-US" altLang="en-US" sz="1600" b="1" u="sng" smtClean="0"/>
              <a:t>Animation</a:t>
            </a:r>
            <a:r>
              <a:rPr lang="en-US" altLang="en-US" sz="1600" b="1" smtClean="0"/>
              <a:t>:</a:t>
            </a:r>
            <a:r>
              <a:rPr lang="en-US" altLang="en-US" sz="1400" smtClean="0"/>
              <a:t>	text points by paragraph</a:t>
            </a:r>
          </a:p>
          <a:p>
            <a:endParaRPr lang="en-US" altLang="en-US" sz="1400" smtClean="0"/>
          </a:p>
          <a:p>
            <a:pPr>
              <a:buFontTx/>
              <a:buChar char="•"/>
            </a:pPr>
            <a:r>
              <a:rPr lang="en-US" altLang="en-US" sz="1400" smtClean="0"/>
              <a:t>  pretty obvious first point</a:t>
            </a:r>
          </a:p>
          <a:p>
            <a:pPr>
              <a:buFontTx/>
              <a:buChar char="•"/>
            </a:pPr>
            <a:r>
              <a:rPr lang="en-US" altLang="en-US" sz="1400" smtClean="0"/>
              <a:t>  many catalysts simple act as a point or surface at which collisions are more likely to be successful. Some catalysts participate in the reaction but they are also regenerated so there is no net loss of catalyst.</a:t>
            </a:r>
          </a:p>
          <a:p>
            <a:pPr>
              <a:buFontTx/>
              <a:buChar char="•"/>
            </a:pPr>
            <a:r>
              <a:rPr lang="en-US" altLang="en-US" sz="1400" smtClean="0"/>
              <a:t>  A catalyst usually works for only a particular reaction, or for a very narrow range of reactions.</a:t>
            </a:r>
          </a:p>
          <a:p>
            <a:pPr>
              <a:buFontTx/>
              <a:buChar char="•"/>
            </a:pPr>
            <a:r>
              <a:rPr lang="en-US" altLang="en-US" sz="1400" smtClean="0"/>
              <a:t>  All catalysts, no matter their manner of catalysis, act to lower the activation energy of the reaction they catalyze. This may be represented on energy diagrams and collision diagrams </a:t>
            </a:r>
            <a:r>
              <a:rPr lang="en-US" altLang="en-US" sz="1400" b="1" smtClean="0"/>
              <a:t>(intro to next slide)</a:t>
            </a:r>
            <a:endParaRPr lang="en-US" altLang="en-US" sz="1600" b="1" u="sng"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1CBE018-091B-49D5-A267-F089047DD6A7}" type="slidenum">
              <a:rPr lang="en-US" altLang="en-US" sz="1200"/>
              <a:pPr/>
              <a:t>14</a:t>
            </a:fld>
            <a:endParaRPr lang="en-US" alt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838200" y="4343400"/>
            <a:ext cx="5334000" cy="4267200"/>
          </a:xfrm>
          <a:noFill/>
        </p:spPr>
        <p:txBody>
          <a:bodyPr/>
          <a:lstStyle/>
          <a:p>
            <a:pPr defTabSz="741363">
              <a:spcBef>
                <a:spcPct val="10000"/>
              </a:spcBef>
            </a:pPr>
            <a:r>
              <a:rPr lang="en-US" altLang="en-US" sz="1600" b="1" u="sng" smtClean="0"/>
              <a:t>ANIMATION</a:t>
            </a:r>
            <a:r>
              <a:rPr lang="en-US" altLang="en-US" sz="1600" b="1" smtClean="0"/>
              <a:t>:	</a:t>
            </a:r>
            <a:r>
              <a:rPr lang="en-US" altLang="en-US" sz="1400" smtClean="0"/>
              <a:t>1. Text point</a:t>
            </a:r>
          </a:p>
          <a:p>
            <a:pPr defTabSz="741363">
              <a:spcBef>
                <a:spcPct val="10000"/>
              </a:spcBef>
            </a:pPr>
            <a:r>
              <a:rPr lang="en-US" altLang="en-US" sz="1400" smtClean="0"/>
              <a:t>		2. Two rectangles</a:t>
            </a:r>
          </a:p>
          <a:p>
            <a:pPr defTabSz="741363">
              <a:spcBef>
                <a:spcPct val="10000"/>
              </a:spcBef>
            </a:pPr>
            <a:r>
              <a:rPr lang="en-US" altLang="en-US" sz="1400" smtClean="0"/>
              <a:t>		3. Both sets of axis</a:t>
            </a:r>
          </a:p>
          <a:p>
            <a:pPr defTabSz="741363">
              <a:spcBef>
                <a:spcPct val="10000"/>
              </a:spcBef>
            </a:pPr>
            <a:r>
              <a:rPr lang="en-US" altLang="en-US" sz="1400" smtClean="0"/>
              <a:t>		4. Energy curve followed by act. Line &amp; text</a:t>
            </a:r>
          </a:p>
          <a:p>
            <a:pPr defTabSz="741363">
              <a:spcBef>
                <a:spcPct val="10000"/>
              </a:spcBef>
            </a:pPr>
            <a:r>
              <a:rPr lang="en-US" altLang="en-US" sz="1400" smtClean="0"/>
              <a:t>		5. Collision curve followed by act. line &amp;text </a:t>
            </a:r>
          </a:p>
          <a:p>
            <a:pPr defTabSz="741363">
              <a:spcBef>
                <a:spcPct val="10000"/>
              </a:spcBef>
            </a:pPr>
            <a:r>
              <a:rPr lang="en-US" altLang="en-US" sz="1400" smtClean="0"/>
              <a:t>		6. Catalyst curve followed by line and text</a:t>
            </a:r>
          </a:p>
          <a:p>
            <a:pPr defTabSz="741363">
              <a:spcBef>
                <a:spcPct val="10000"/>
              </a:spcBef>
            </a:pPr>
            <a:r>
              <a:rPr lang="en-US" altLang="en-US" sz="1400" smtClean="0"/>
              <a:t>		8. Act. Energy with catalyst text</a:t>
            </a:r>
          </a:p>
          <a:p>
            <a:pPr defTabSz="741363"/>
            <a:r>
              <a:rPr lang="en-US" altLang="en-US" sz="1400" b="1" smtClean="0"/>
              <a:t>3.</a:t>
            </a:r>
            <a:r>
              <a:rPr lang="en-US" altLang="en-US" sz="1400" smtClean="0"/>
              <a:t> Both graphs can be used to explain the effects of catalysts</a:t>
            </a:r>
          </a:p>
          <a:p>
            <a:pPr defTabSz="741363"/>
            <a:r>
              <a:rPr lang="en-US" altLang="en-US" sz="1400" b="1" smtClean="0"/>
              <a:t>4,5. </a:t>
            </a:r>
            <a:r>
              <a:rPr lang="en-US" altLang="en-US" sz="1400" smtClean="0"/>
              <a:t>Catalysts lower the activation energy - less energy is required to break the bonds in the reacting particles.</a:t>
            </a:r>
          </a:p>
          <a:p>
            <a:pPr defTabSz="741363"/>
            <a:r>
              <a:rPr lang="en-US" altLang="en-US" sz="1400" b="1" smtClean="0"/>
              <a:t>6. </a:t>
            </a:r>
            <a:r>
              <a:rPr lang="en-US" altLang="en-US" sz="1400" smtClean="0"/>
              <a:t>A catalyst generally allows the formation of an alternative intermediate, one which requires a much lower activation energy.</a:t>
            </a:r>
            <a:r>
              <a:rPr lang="en-US" altLang="en-US" sz="1400" b="1" smtClean="0"/>
              <a:t> </a:t>
            </a:r>
            <a:r>
              <a:rPr lang="en-US" altLang="en-US" sz="1400" smtClean="0"/>
              <a:t>(lead students through this, get them to predict where act. Line with catalyst will appear)</a:t>
            </a:r>
          </a:p>
          <a:p>
            <a:pPr defTabSz="741363"/>
            <a:r>
              <a:rPr lang="en-US" altLang="en-US" sz="1400" b="1" smtClean="0"/>
              <a:t>7.</a:t>
            </a:r>
            <a:r>
              <a:rPr lang="en-US" altLang="en-US" sz="1400" smtClean="0"/>
              <a:t> With a catalyst and the lower amount of activation energy, there is a greater no. of successful collisions.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54733B6-475D-4D0A-BDB4-5DE3DD320BB1}" type="slidenum">
              <a:rPr lang="en-US" altLang="en-US" sz="1200"/>
              <a:pPr/>
              <a:t>15</a:t>
            </a:fld>
            <a:endParaRPr lang="en-US" alt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defTabSz="404813"/>
            <a:r>
              <a:rPr lang="en-US" altLang="en-US" sz="1600" b="1" u="sng" smtClean="0"/>
              <a:t>ANIMATION:	</a:t>
            </a:r>
            <a:r>
              <a:rPr lang="en-US" altLang="en-US" sz="1400" smtClean="0"/>
              <a:t>1. First point</a:t>
            </a:r>
          </a:p>
          <a:p>
            <a:pPr defTabSz="404813"/>
            <a:r>
              <a:rPr lang="en-US" altLang="en-US" sz="1400" smtClean="0"/>
              <a:t>				2. Equation</a:t>
            </a:r>
          </a:p>
          <a:p>
            <a:pPr defTabSz="404813"/>
            <a:r>
              <a:rPr lang="en-US" altLang="en-US" sz="1400" smtClean="0"/>
              <a:t>				3. Second point of text</a:t>
            </a:r>
          </a:p>
          <a:p>
            <a:pPr defTabSz="404813"/>
            <a:r>
              <a:rPr lang="en-US" altLang="en-US" sz="1400" b="1" smtClean="0"/>
              <a:t>1.</a:t>
            </a:r>
            <a:r>
              <a:rPr lang="en-US" altLang="en-US" sz="1400" smtClean="0"/>
              <a:t> In all the topics we have studied so far we have taken a simplistic view of how reactions occur. It is not necessarily wrong to do this. A complex conceptual view of reactions based on reaction mechanisms is not necessary when considering most other aspects of chemical reactions.</a:t>
            </a:r>
          </a:p>
          <a:p>
            <a:pPr defTabSz="404813"/>
            <a:r>
              <a:rPr lang="en-US" altLang="en-US" sz="1400" b="1" smtClean="0"/>
              <a:t>2.</a:t>
            </a:r>
            <a:r>
              <a:rPr lang="en-US" altLang="en-US" sz="1400" smtClean="0"/>
              <a:t> </a:t>
            </a:r>
          </a:p>
          <a:p>
            <a:pPr defTabSz="404813">
              <a:spcBef>
                <a:spcPct val="0"/>
              </a:spcBef>
            </a:pPr>
            <a:r>
              <a:rPr lang="en-US" altLang="en-US" sz="1400" b="1" smtClean="0"/>
              <a:t>3.</a:t>
            </a:r>
            <a:r>
              <a:rPr lang="en-US" altLang="en-US" sz="1400" smtClean="0"/>
              <a:t> A simplistic view of reaction supposes that a reaction occurs as is written in the equation for the reaction. This is generally not the case, reactions most often occur in steps other than that shown in the equation for the reaction.</a:t>
            </a:r>
          </a:p>
          <a:p>
            <a:pPr defTabSz="404813">
              <a:spcBef>
                <a:spcPct val="0"/>
              </a:spcBef>
            </a:pPr>
            <a:r>
              <a:rPr lang="en-US" altLang="en-US" sz="1400" smtClean="0"/>
              <a:t>	For this reason it is important to define the equation for a reaction as a </a:t>
            </a:r>
            <a:r>
              <a:rPr lang="en-US" altLang="en-US" sz="1400" i="1" u="sng" smtClean="0"/>
              <a:t>stoichiometric equation</a:t>
            </a:r>
            <a:r>
              <a:rPr lang="en-US" altLang="en-US" sz="1400" smtClean="0"/>
              <a:t>: one that represents the ratio of reacting particles and products, but not necessarily the path by which the reaction actually occurs</a:t>
            </a:r>
            <a:endParaRPr lang="en-US" altLang="en-US" sz="1600" b="1" u="sng"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21607D0-2293-4610-B4A8-2A0C54E9ED7C}" type="slidenum">
              <a:rPr lang="en-US" altLang="en-US" sz="1200"/>
              <a:pPr/>
              <a:t>16</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609600" y="4191000"/>
            <a:ext cx="5638800" cy="4267200"/>
          </a:xfrm>
          <a:noFill/>
        </p:spPr>
        <p:txBody>
          <a:bodyPr/>
          <a:lstStyle/>
          <a:p>
            <a:pPr defTabSz="519113">
              <a:spcBef>
                <a:spcPct val="10000"/>
              </a:spcBef>
            </a:pPr>
            <a:r>
              <a:rPr lang="en-US" altLang="en-US" sz="1600" b="1" u="sng" smtClean="0"/>
              <a:t>ANIMATION:	</a:t>
            </a:r>
            <a:r>
              <a:rPr lang="en-US" altLang="en-US" sz="1400" smtClean="0"/>
              <a:t>1. 1st text point</a:t>
            </a:r>
          </a:p>
          <a:p>
            <a:pPr defTabSz="519113">
              <a:spcBef>
                <a:spcPct val="10000"/>
              </a:spcBef>
            </a:pPr>
            <a:r>
              <a:rPr lang="en-US" altLang="en-US" sz="1400" smtClean="0"/>
              <a:t>			2. 2nd text point</a:t>
            </a:r>
          </a:p>
          <a:p>
            <a:pPr defTabSz="519113">
              <a:spcBef>
                <a:spcPct val="10000"/>
              </a:spcBef>
            </a:pPr>
            <a:r>
              <a:rPr lang="en-US" altLang="en-US" sz="1400" smtClean="0"/>
              <a:t>			3. 3rd text point</a:t>
            </a:r>
          </a:p>
          <a:p>
            <a:pPr defTabSz="519113">
              <a:spcBef>
                <a:spcPct val="10000"/>
              </a:spcBef>
            </a:pPr>
            <a:r>
              <a:rPr lang="en-US" altLang="en-US" sz="1400" smtClean="0"/>
              <a:t>			4. White text box</a:t>
            </a:r>
          </a:p>
          <a:p>
            <a:pPr defTabSz="519113">
              <a:spcBef>
                <a:spcPct val="10000"/>
              </a:spcBef>
            </a:pPr>
            <a:r>
              <a:rPr lang="en-US" altLang="en-US" sz="1400" smtClean="0"/>
              <a:t>1. Although all equations appear to suggest that all reactions occur in the one step this is not the case for most reactions</a:t>
            </a:r>
          </a:p>
          <a:p>
            <a:pPr defTabSz="519113">
              <a:spcBef>
                <a:spcPct val="10000"/>
              </a:spcBef>
            </a:pPr>
            <a:r>
              <a:rPr lang="en-US" altLang="en-US" sz="1400" smtClean="0"/>
              <a:t>2. The actual stoichiometric equation that represents the reaction is the only, single step that occurs.</a:t>
            </a:r>
          </a:p>
          <a:p>
            <a:pPr defTabSz="519113">
              <a:spcBef>
                <a:spcPct val="10000"/>
              </a:spcBef>
            </a:pPr>
            <a:r>
              <a:rPr lang="en-US" altLang="en-US" sz="1400" smtClean="0"/>
              <a:t>3. Most reactions do not occur in the one step suggested by the stoichiometric equation. The reaction actually occurs in a series of reactions (steps) which overall is represented by the stoichiometric equation.</a:t>
            </a:r>
          </a:p>
          <a:p>
            <a:pPr defTabSz="519113">
              <a:spcBef>
                <a:spcPct val="10000"/>
              </a:spcBef>
            </a:pPr>
            <a:r>
              <a:rPr lang="en-US" altLang="en-US" sz="1400" smtClean="0"/>
              <a:t>4. It is easy to tell if the stoichiometric equation has more than two reacting particles in it - this will be a non-elementary reaction.</a:t>
            </a:r>
          </a:p>
          <a:p>
            <a:pPr defTabSz="519113">
              <a:spcBef>
                <a:spcPct val="10000"/>
              </a:spcBef>
            </a:pPr>
            <a:r>
              <a:rPr lang="en-US" altLang="en-US" sz="1400" smtClean="0"/>
              <a:t>An elementary reaction has only the one step which is a collision between 2 particles, thus an elementary reaction generally has only two reacting particles in the stoichiometric equation. </a:t>
            </a:r>
            <a:r>
              <a:rPr lang="en-US" altLang="en-US" sz="1400" b="1" smtClean="0"/>
              <a:t>It is very rare that a simultaneous collision of three or more particles will occur (with the correct orientation), and thus reactions with three or more reacting particles in the stoichiometric equation do not usually occur in a single step.</a:t>
            </a:r>
            <a:r>
              <a:rPr lang="en-US" altLang="en-US" sz="1400" smtClean="0"/>
              <a:t> </a:t>
            </a:r>
          </a:p>
          <a:p>
            <a:pPr defTabSz="519113">
              <a:spcBef>
                <a:spcPct val="10000"/>
              </a:spcBef>
            </a:pPr>
            <a:endParaRPr lang="en-US" altLang="en-US" sz="14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E17A08D-D829-492C-B3E1-373ED6D1AA49}" type="slidenum">
              <a:rPr lang="en-US" altLang="en-US" sz="1200"/>
              <a:pPr/>
              <a:t>17</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09600" y="4191000"/>
            <a:ext cx="5562600" cy="4343400"/>
          </a:xfrm>
          <a:noFill/>
        </p:spPr>
        <p:txBody>
          <a:bodyPr/>
          <a:lstStyle/>
          <a:p>
            <a:pPr defTabSz="577850">
              <a:spcBef>
                <a:spcPct val="0"/>
              </a:spcBef>
            </a:pPr>
            <a:r>
              <a:rPr lang="en-US" altLang="en-US" sz="1600" b="1" u="sng" smtClean="0"/>
              <a:t>ANIMATION</a:t>
            </a:r>
            <a:r>
              <a:rPr lang="en-US" altLang="en-US" sz="1600" b="1" smtClean="0"/>
              <a:t>:	</a:t>
            </a:r>
            <a:r>
              <a:rPr lang="en-US" altLang="en-US" sz="1400" smtClean="0"/>
              <a:t>1. Text introduction</a:t>
            </a:r>
          </a:p>
          <a:p>
            <a:pPr defTabSz="577850">
              <a:spcBef>
                <a:spcPct val="0"/>
              </a:spcBef>
            </a:pPr>
            <a:r>
              <a:rPr lang="en-US" altLang="en-US" sz="1400" smtClean="0"/>
              <a:t>			2. Defn of reaction mechanism</a:t>
            </a:r>
          </a:p>
          <a:p>
            <a:pPr defTabSz="577850">
              <a:spcBef>
                <a:spcPct val="0"/>
              </a:spcBef>
            </a:pPr>
            <a:r>
              <a:rPr lang="en-US" altLang="en-US" sz="1400" smtClean="0"/>
              <a:t>			3. Text: stoichiometric eq. &amp; equation</a:t>
            </a:r>
          </a:p>
          <a:p>
            <a:pPr defTabSz="577850">
              <a:spcBef>
                <a:spcPct val="0"/>
              </a:spcBef>
            </a:pPr>
            <a:r>
              <a:rPr lang="en-US" altLang="en-US" sz="1400" smtClean="0"/>
              <a:t>			4. Two step mechanism with brackets</a:t>
            </a:r>
          </a:p>
          <a:p>
            <a:pPr defTabSz="577850">
              <a:spcBef>
                <a:spcPct val="0"/>
              </a:spcBef>
            </a:pPr>
            <a:r>
              <a:rPr lang="en-US" altLang="en-US" sz="1400" smtClean="0"/>
              <a:t>			5. 1st step in mechanism</a:t>
            </a:r>
          </a:p>
          <a:p>
            <a:pPr defTabSz="577850">
              <a:spcBef>
                <a:spcPct val="0"/>
              </a:spcBef>
            </a:pPr>
            <a:r>
              <a:rPr lang="en-US" altLang="en-US" sz="1400" smtClean="0"/>
              <a:t>			6. 2nd step in mechanism</a:t>
            </a:r>
          </a:p>
          <a:p>
            <a:pPr defTabSz="577850">
              <a:spcBef>
                <a:spcPct val="0"/>
              </a:spcBef>
            </a:pPr>
            <a:r>
              <a:rPr lang="en-US" altLang="en-US" sz="1400" smtClean="0"/>
              <a:t>			7. Lines to add up steps</a:t>
            </a:r>
          </a:p>
          <a:p>
            <a:pPr defTabSz="577850">
              <a:spcBef>
                <a:spcPct val="0"/>
              </a:spcBef>
            </a:pPr>
            <a:r>
              <a:rPr lang="en-US" altLang="en-US" sz="1400" smtClean="0"/>
              <a:t>			8. Red lines canceling out NO</a:t>
            </a:r>
            <a:r>
              <a:rPr lang="en-US" altLang="en-US" sz="1400" baseline="-25000" smtClean="0"/>
              <a:t>2</a:t>
            </a:r>
            <a:endParaRPr lang="en-US" altLang="en-US" sz="1400" smtClean="0"/>
          </a:p>
          <a:p>
            <a:pPr defTabSz="577850">
              <a:spcBef>
                <a:spcPct val="0"/>
              </a:spcBef>
            </a:pPr>
            <a:r>
              <a:rPr lang="en-US" altLang="en-US" sz="1400" smtClean="0"/>
              <a:t>			9. Red lines canceling out NO</a:t>
            </a:r>
            <a:r>
              <a:rPr lang="en-US" altLang="en-US" sz="1400" baseline="-25000" smtClean="0"/>
              <a:t>3</a:t>
            </a:r>
            <a:endParaRPr lang="en-US" altLang="en-US" sz="1400" smtClean="0"/>
          </a:p>
          <a:p>
            <a:pPr defTabSz="577850">
              <a:spcBef>
                <a:spcPct val="0"/>
              </a:spcBef>
            </a:pPr>
            <a:r>
              <a:rPr lang="en-US" altLang="en-US" sz="1400" smtClean="0"/>
              <a:t>			10. Overall reaction at bottom.</a:t>
            </a:r>
          </a:p>
          <a:p>
            <a:pPr defTabSz="577850">
              <a:spcBef>
                <a:spcPct val="0"/>
              </a:spcBef>
            </a:pPr>
            <a:r>
              <a:rPr lang="en-US" altLang="en-US" sz="1400" b="1" smtClean="0"/>
              <a:t>2.</a:t>
            </a:r>
            <a:r>
              <a:rPr lang="en-US" altLang="en-US" sz="1400" smtClean="0"/>
              <a:t> Defn: reactions do result from simple elementary reactions, but rarely a single one, rather a series of collisions involving two particles.</a:t>
            </a:r>
          </a:p>
          <a:p>
            <a:pPr defTabSz="577850">
              <a:spcBef>
                <a:spcPct val="0"/>
              </a:spcBef>
            </a:pPr>
            <a:r>
              <a:rPr lang="en-US" altLang="en-US" sz="1400" b="1" smtClean="0"/>
              <a:t>3.</a:t>
            </a:r>
            <a:r>
              <a:rPr lang="en-US" altLang="en-US" sz="1400" smtClean="0"/>
              <a:t> Let’s look at:   </a:t>
            </a:r>
            <a:r>
              <a:rPr lang="en-US" altLang="en-US" smtClean="0"/>
              <a:t>NO</a:t>
            </a:r>
            <a:r>
              <a:rPr lang="en-US" altLang="en-US" baseline="-25000" smtClean="0"/>
              <a:t>2</a:t>
            </a:r>
            <a:r>
              <a:rPr lang="en-US" altLang="en-US" smtClean="0"/>
              <a:t> +  CO  </a:t>
            </a:r>
            <a:r>
              <a:rPr lang="en-US" altLang="en-US" smtClean="0">
                <a:sym typeface="Symbol" panose="05050102010706020507" pitchFamily="18" charset="2"/>
              </a:rPr>
              <a:t>  NO  +  CO</a:t>
            </a:r>
            <a:r>
              <a:rPr lang="en-US" altLang="en-US" baseline="-25000" smtClean="0">
                <a:sym typeface="Symbol" panose="05050102010706020507" pitchFamily="18" charset="2"/>
              </a:rPr>
              <a:t>2  </a:t>
            </a:r>
            <a:r>
              <a:rPr lang="en-US" altLang="en-US" sz="1400" smtClean="0"/>
              <a:t> = is this an elementary reaction?</a:t>
            </a:r>
          </a:p>
          <a:p>
            <a:pPr defTabSz="577850">
              <a:spcBef>
                <a:spcPct val="0"/>
              </a:spcBef>
            </a:pPr>
            <a:r>
              <a:rPr lang="en-US" altLang="en-US" sz="1400" b="1" smtClean="0"/>
              <a:t>4.</a:t>
            </a:r>
            <a:r>
              <a:rPr lang="en-US" altLang="en-US" sz="1400" smtClean="0"/>
              <a:t> This reaction actually occurs as a series of two elementary reaction.</a:t>
            </a:r>
          </a:p>
          <a:p>
            <a:pPr defTabSz="577850">
              <a:spcBef>
                <a:spcPct val="0"/>
              </a:spcBef>
            </a:pPr>
            <a:r>
              <a:rPr lang="en-US" altLang="en-US" sz="1400" b="1" smtClean="0"/>
              <a:t>5.</a:t>
            </a:r>
            <a:r>
              <a:rPr lang="en-US" altLang="en-US" sz="1400" smtClean="0"/>
              <a:t> The first reaction is a collision between two NO</a:t>
            </a:r>
            <a:r>
              <a:rPr lang="en-US" altLang="en-US" sz="1400" baseline="-25000" smtClean="0"/>
              <a:t>2</a:t>
            </a:r>
            <a:r>
              <a:rPr lang="en-US" altLang="en-US" sz="1400" smtClean="0"/>
              <a:t> molecules</a:t>
            </a:r>
          </a:p>
          <a:p>
            <a:pPr defTabSz="577850">
              <a:spcBef>
                <a:spcPct val="0"/>
              </a:spcBef>
            </a:pPr>
            <a:r>
              <a:rPr lang="en-US" altLang="en-US" sz="1400" b="1" smtClean="0"/>
              <a:t>6.</a:t>
            </a:r>
            <a:r>
              <a:rPr lang="en-US" altLang="en-US" sz="1400" smtClean="0"/>
              <a:t> 2nd reaction is between an intermediate NO</a:t>
            </a:r>
            <a:r>
              <a:rPr lang="en-US" altLang="en-US" sz="1400" baseline="-25000" smtClean="0"/>
              <a:t>3</a:t>
            </a:r>
            <a:r>
              <a:rPr lang="en-US" altLang="en-US" sz="1400" smtClean="0"/>
              <a:t> molecule &amp; a CO molecule</a:t>
            </a:r>
          </a:p>
          <a:p>
            <a:pPr defTabSz="577850">
              <a:spcBef>
                <a:spcPct val="0"/>
              </a:spcBef>
            </a:pPr>
            <a:r>
              <a:rPr lang="en-US" altLang="en-US" sz="1400" b="1" smtClean="0"/>
              <a:t>7.</a:t>
            </a:r>
            <a:r>
              <a:rPr lang="en-US" altLang="en-US" sz="1400" smtClean="0"/>
              <a:t> Let’s look at the overall sum of these two steps</a:t>
            </a:r>
          </a:p>
          <a:p>
            <a:pPr defTabSz="577850">
              <a:spcBef>
                <a:spcPct val="0"/>
              </a:spcBef>
            </a:pPr>
            <a:r>
              <a:rPr lang="en-US" altLang="en-US" sz="1400" b="1" smtClean="0"/>
              <a:t>8.</a:t>
            </a:r>
            <a:r>
              <a:rPr lang="en-US" altLang="en-US" sz="1400" smtClean="0"/>
              <a:t> There are two NO</a:t>
            </a:r>
            <a:r>
              <a:rPr lang="en-US" altLang="en-US" sz="1400" baseline="-25000" smtClean="0"/>
              <a:t>2</a:t>
            </a:r>
            <a:r>
              <a:rPr lang="en-US" altLang="en-US" sz="1400" smtClean="0"/>
              <a:t>’s that will cancel each other out</a:t>
            </a:r>
          </a:p>
          <a:p>
            <a:pPr defTabSz="577850">
              <a:spcBef>
                <a:spcPct val="0"/>
              </a:spcBef>
            </a:pPr>
            <a:r>
              <a:rPr lang="en-US" altLang="en-US" sz="1400" b="1" smtClean="0"/>
              <a:t>9.</a:t>
            </a:r>
            <a:r>
              <a:rPr lang="en-US" altLang="en-US" sz="1400" smtClean="0"/>
              <a:t> There are two NO</a:t>
            </a:r>
            <a:r>
              <a:rPr lang="en-US" altLang="en-US" sz="1400" baseline="-25000" smtClean="0"/>
              <a:t>3</a:t>
            </a:r>
            <a:r>
              <a:rPr lang="en-US" altLang="en-US" sz="1400" smtClean="0"/>
              <a:t>’s that will cancel each other out</a:t>
            </a:r>
          </a:p>
          <a:p>
            <a:pPr defTabSz="577850">
              <a:spcBef>
                <a:spcPct val="0"/>
              </a:spcBef>
            </a:pPr>
            <a:r>
              <a:rPr lang="en-US" altLang="en-US" sz="1400" b="1" smtClean="0"/>
              <a:t>10.</a:t>
            </a:r>
            <a:r>
              <a:rPr lang="en-US" altLang="en-US" sz="1400" smtClean="0"/>
              <a:t> The sum of the steps is the particles still remaining in the steps.</a:t>
            </a:r>
            <a:endParaRPr lang="en-US" altLang="en-US" sz="1600" b="1" u="sng"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CC520EB-A87D-4057-902F-C6D358F43CD0}" type="slidenum">
              <a:rPr lang="en-US" altLang="en-US" sz="1200"/>
              <a:pPr/>
              <a:t>18</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609600" y="4191000"/>
            <a:ext cx="5791200" cy="4572000"/>
          </a:xfrm>
          <a:noFill/>
        </p:spPr>
        <p:txBody>
          <a:bodyPr/>
          <a:lstStyle/>
          <a:p>
            <a:pPr defTabSz="514350">
              <a:spcBef>
                <a:spcPct val="0"/>
              </a:spcBef>
            </a:pPr>
            <a:r>
              <a:rPr lang="en-US" altLang="en-US" sz="1600" b="1" u="sng" smtClean="0"/>
              <a:t>ANIMATION</a:t>
            </a:r>
            <a:r>
              <a:rPr lang="en-US" altLang="en-US" sz="1600" b="1" smtClean="0"/>
              <a:t>:	</a:t>
            </a:r>
            <a:r>
              <a:rPr lang="en-US" altLang="en-US" sz="1400" smtClean="0"/>
              <a:t>1. Text point</a:t>
            </a:r>
          </a:p>
          <a:p>
            <a:pPr defTabSz="514350">
              <a:spcBef>
                <a:spcPct val="0"/>
              </a:spcBef>
            </a:pPr>
            <a:r>
              <a:rPr lang="en-US" altLang="en-US" sz="1400" smtClean="0"/>
              <a:t>			2. Both top axis</a:t>
            </a:r>
          </a:p>
          <a:p>
            <a:pPr defTabSz="514350">
              <a:spcBef>
                <a:spcPct val="0"/>
              </a:spcBef>
            </a:pPr>
            <a:r>
              <a:rPr lang="en-US" altLang="en-US" sz="1400" smtClean="0"/>
              <a:t>			3. Graph curves</a:t>
            </a:r>
          </a:p>
          <a:p>
            <a:pPr defTabSz="514350">
              <a:spcBef>
                <a:spcPct val="0"/>
              </a:spcBef>
            </a:pPr>
            <a:r>
              <a:rPr lang="en-US" altLang="en-US" sz="1400" smtClean="0"/>
              <a:t>			4. 2nd text point and axis</a:t>
            </a:r>
          </a:p>
          <a:p>
            <a:pPr defTabSz="514350">
              <a:spcBef>
                <a:spcPct val="0"/>
              </a:spcBef>
            </a:pPr>
            <a:r>
              <a:rPr lang="en-US" altLang="en-US" sz="1400" smtClean="0"/>
              <a:t>			5. curve</a:t>
            </a:r>
          </a:p>
          <a:p>
            <a:pPr defTabSz="514350">
              <a:spcBef>
                <a:spcPct val="0"/>
              </a:spcBef>
            </a:pPr>
            <a:r>
              <a:rPr lang="en-US" altLang="en-US" sz="1400" smtClean="0"/>
              <a:t>			6. Reactant, intermediate, product labels</a:t>
            </a:r>
          </a:p>
          <a:p>
            <a:pPr defTabSz="514350">
              <a:spcBef>
                <a:spcPct val="0"/>
              </a:spcBef>
            </a:pPr>
            <a:r>
              <a:rPr lang="en-US" altLang="en-US" sz="1400" smtClean="0"/>
              <a:t>			6. Activation 1 and 2</a:t>
            </a:r>
          </a:p>
          <a:p>
            <a:pPr defTabSz="514350">
              <a:spcBef>
                <a:spcPct val="0"/>
              </a:spcBef>
            </a:pPr>
            <a:r>
              <a:rPr lang="en-US" altLang="en-US" sz="1400" smtClean="0"/>
              <a:t>			7. Alternative picture of a two step mechanism</a:t>
            </a:r>
          </a:p>
          <a:p>
            <a:pPr defTabSz="514350">
              <a:spcBef>
                <a:spcPct val="0"/>
              </a:spcBef>
            </a:pPr>
            <a:r>
              <a:rPr lang="en-US" altLang="en-US" sz="1400" b="1" smtClean="0"/>
              <a:t>5.</a:t>
            </a:r>
            <a:r>
              <a:rPr lang="en-US" altLang="en-US" sz="1400" smtClean="0"/>
              <a:t> A reaction mechanism has a familiar but distinct appearance on the graph</a:t>
            </a:r>
          </a:p>
          <a:p>
            <a:pPr defTabSz="514350">
              <a:spcBef>
                <a:spcPct val="0"/>
              </a:spcBef>
            </a:pPr>
            <a:r>
              <a:rPr lang="en-US" altLang="en-US" sz="1400" b="1" smtClean="0"/>
              <a:t>6.</a:t>
            </a:r>
            <a:r>
              <a:rPr lang="en-US" altLang="en-US" sz="1400" smtClean="0"/>
              <a:t> The intermediate is any products produced in the first step that are subsequently consumed in step 2</a:t>
            </a:r>
            <a:endParaRPr lang="en-US" altLang="en-US" sz="1400" b="1" smtClean="0"/>
          </a:p>
          <a:p>
            <a:pPr defTabSz="514350">
              <a:spcBef>
                <a:spcPct val="0"/>
              </a:spcBef>
            </a:pPr>
            <a:r>
              <a:rPr lang="en-US" altLang="en-US" sz="1400" b="1" smtClean="0"/>
              <a:t>7.</a:t>
            </a:r>
            <a:r>
              <a:rPr lang="en-US" altLang="en-US" sz="1400" smtClean="0"/>
              <a:t> This curve is different in that there must be two separate activation energies as there are two separate elementary reactions occurring.</a:t>
            </a:r>
          </a:p>
          <a:p>
            <a:pPr defTabSz="514350">
              <a:spcBef>
                <a:spcPct val="0"/>
              </a:spcBef>
            </a:pPr>
            <a:r>
              <a:rPr lang="en-US" altLang="en-US" sz="1400" b="1" smtClean="0"/>
              <a:t>Questions:</a:t>
            </a:r>
            <a:r>
              <a:rPr lang="en-US" altLang="en-US" sz="1400" smtClean="0"/>
              <a:t> This graph has been drawn to reflect the nature of the two elementary steps in the mechanism. What conclusions can be drawn about the two elementary reactions from the shape of the energy graph?</a:t>
            </a:r>
          </a:p>
          <a:p>
            <a:pPr defTabSz="514350">
              <a:spcBef>
                <a:spcPct val="0"/>
              </a:spcBef>
            </a:pPr>
            <a:r>
              <a:rPr lang="en-US" altLang="en-US" sz="1400" b="1" smtClean="0"/>
              <a:t>Intro: RATE DETERMINING STEP</a:t>
            </a:r>
            <a:r>
              <a:rPr lang="en-US" altLang="en-US" sz="1400" smtClean="0"/>
              <a:t> - in any reaction mechanism there will one step that is significantly slower than the others. This single step therefore determines the rate of the overall reaction. RDS has the highest activation energy of the steps in the mechanism</a:t>
            </a:r>
            <a:endParaRPr lang="en-US" altLang="en-US" sz="1600" b="1" u="sng"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BD0932D-FBB4-45F5-ADBC-2B2FD52BB161}" type="slidenum">
              <a:rPr lang="en-US" altLang="en-US" sz="1200"/>
              <a:pPr/>
              <a:t>20</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609600" y="4343400"/>
            <a:ext cx="5867400" cy="4267200"/>
          </a:xfrm>
          <a:noFill/>
        </p:spPr>
        <p:txBody>
          <a:bodyPr/>
          <a:lstStyle/>
          <a:p>
            <a:pPr>
              <a:spcBef>
                <a:spcPct val="0"/>
              </a:spcBef>
            </a:pPr>
            <a:r>
              <a:rPr lang="en-US" altLang="en-US" sz="1400" b="1" u="sng" smtClean="0"/>
              <a:t>ANIMATION</a:t>
            </a:r>
            <a:r>
              <a:rPr lang="en-US" altLang="en-US" sz="1400" b="1" smtClean="0"/>
              <a:t>:</a:t>
            </a:r>
            <a:r>
              <a:rPr lang="en-US" altLang="en-US" smtClean="0"/>
              <a:t>	1. 1st point </a:t>
            </a:r>
          </a:p>
          <a:p>
            <a:pPr>
              <a:spcBef>
                <a:spcPct val="0"/>
              </a:spcBef>
            </a:pPr>
            <a:r>
              <a:rPr lang="en-US" altLang="en-US" smtClean="0"/>
              <a:t>		2. Heading (i)</a:t>
            </a:r>
          </a:p>
          <a:p>
            <a:pPr>
              <a:spcBef>
                <a:spcPct val="0"/>
              </a:spcBef>
            </a:pPr>
            <a:r>
              <a:rPr lang="en-US" altLang="en-US" smtClean="0"/>
              <a:t>		3. Text point</a:t>
            </a:r>
          </a:p>
          <a:p>
            <a:pPr>
              <a:spcBef>
                <a:spcPct val="0"/>
              </a:spcBef>
            </a:pPr>
            <a:r>
              <a:rPr lang="en-US" altLang="en-US" smtClean="0"/>
              <a:t>		4. eg. Equation</a:t>
            </a:r>
          </a:p>
          <a:p>
            <a:pPr>
              <a:spcBef>
                <a:spcPct val="0"/>
              </a:spcBef>
            </a:pPr>
            <a:r>
              <a:rPr lang="en-US" altLang="en-US" smtClean="0"/>
              <a:t>		5. Rate proportionality expression</a:t>
            </a:r>
          </a:p>
          <a:p>
            <a:pPr>
              <a:spcBef>
                <a:spcPct val="0"/>
              </a:spcBef>
            </a:pPr>
            <a:r>
              <a:rPr lang="en-US" altLang="en-US" smtClean="0"/>
              <a:t>		6. Rate expression</a:t>
            </a:r>
          </a:p>
          <a:p>
            <a:pPr>
              <a:spcBef>
                <a:spcPct val="0"/>
              </a:spcBef>
            </a:pPr>
            <a:r>
              <a:rPr lang="en-US" altLang="en-US" smtClean="0"/>
              <a:t>		7. Box (dashed) on bottom right</a:t>
            </a:r>
          </a:p>
          <a:p>
            <a:pPr>
              <a:spcBef>
                <a:spcPct val="0"/>
              </a:spcBef>
            </a:pPr>
            <a:r>
              <a:rPr lang="en-US" altLang="en-US" smtClean="0"/>
              <a:t>		8. Circles and lines joining eq. to rate</a:t>
            </a:r>
          </a:p>
          <a:p>
            <a:pPr>
              <a:spcBef>
                <a:spcPct val="10000"/>
              </a:spcBef>
            </a:pPr>
            <a:r>
              <a:rPr lang="en-US" altLang="en-US" b="1" smtClean="0"/>
              <a:t>1.</a:t>
            </a:r>
            <a:r>
              <a:rPr lang="en-US" altLang="en-US" smtClean="0"/>
              <a:t> In all reactions the rate of the reaction is in some ways always dependant on the concentrations of the species involved in the reaction.</a:t>
            </a:r>
          </a:p>
          <a:p>
            <a:pPr>
              <a:spcBef>
                <a:spcPct val="10000"/>
              </a:spcBef>
            </a:pPr>
            <a:r>
              <a:rPr lang="en-US" altLang="en-US" b="1" smtClean="0"/>
              <a:t>2.</a:t>
            </a:r>
            <a:r>
              <a:rPr lang="en-US" altLang="en-US" smtClean="0"/>
              <a:t> Elementary reaction have a very simple rate law. </a:t>
            </a:r>
          </a:p>
          <a:p>
            <a:pPr>
              <a:spcBef>
                <a:spcPct val="10000"/>
              </a:spcBef>
            </a:pPr>
            <a:r>
              <a:rPr lang="en-US" altLang="en-US" b="1" smtClean="0"/>
              <a:t>3.</a:t>
            </a:r>
            <a:r>
              <a:rPr lang="en-US" altLang="en-US" smtClean="0"/>
              <a:t> As they occur in a single step as per the stoichiometric equation the rate is entirely dependant on the conc. of the reactants in the overall (the stoichiometric) equation as it is the only step that occurs.</a:t>
            </a:r>
          </a:p>
          <a:p>
            <a:pPr>
              <a:spcBef>
                <a:spcPct val="10000"/>
              </a:spcBef>
            </a:pPr>
            <a:r>
              <a:rPr lang="en-US" altLang="en-US" b="1" smtClean="0"/>
              <a:t>4.</a:t>
            </a:r>
            <a:r>
              <a:rPr lang="en-US" altLang="en-US" smtClean="0"/>
              <a:t> Let’s look at a general stoichiometric equation. For elementary reactions involving two reactants, the coefficients must be 1. It is very unusual to have a three particle collision</a:t>
            </a:r>
          </a:p>
          <a:p>
            <a:pPr>
              <a:spcBef>
                <a:spcPct val="10000"/>
              </a:spcBef>
            </a:pPr>
            <a:r>
              <a:rPr lang="en-US" altLang="en-US" b="1" smtClean="0"/>
              <a:t>5.</a:t>
            </a:r>
            <a:r>
              <a:rPr lang="en-US" altLang="en-US" smtClean="0"/>
              <a:t> Rate is proportional to conc.’s of A and B. </a:t>
            </a:r>
          </a:p>
          <a:p>
            <a:pPr>
              <a:spcBef>
                <a:spcPct val="10000"/>
              </a:spcBef>
            </a:pPr>
            <a:r>
              <a:rPr lang="en-US" altLang="en-US" b="1" smtClean="0"/>
              <a:t>6.</a:t>
            </a:r>
            <a:r>
              <a:rPr lang="en-US" altLang="en-US" smtClean="0"/>
              <a:t> k is the rate constant and is particular to an individual reaction (is in every rate law)</a:t>
            </a:r>
          </a:p>
          <a:p>
            <a:pPr>
              <a:spcBef>
                <a:spcPct val="10000"/>
              </a:spcBef>
            </a:pPr>
            <a:r>
              <a:rPr lang="en-US" altLang="en-US" b="1" smtClean="0"/>
              <a:t>7.</a:t>
            </a:r>
            <a:r>
              <a:rPr lang="en-US" altLang="en-US" smtClean="0"/>
              <a:t> Explains how easy it is to write rate laws for elementary reactions</a:t>
            </a:r>
          </a:p>
          <a:p>
            <a:pPr>
              <a:spcBef>
                <a:spcPct val="10000"/>
              </a:spcBef>
            </a:pPr>
            <a:r>
              <a:rPr lang="en-US" altLang="en-US" b="1" smtClean="0"/>
              <a:t>8.</a:t>
            </a:r>
            <a:r>
              <a:rPr lang="en-US" altLang="en-US" smtClean="0"/>
              <a:t> The rate law is simply k times the conc of each of the reactants.</a:t>
            </a:r>
          </a:p>
          <a:p>
            <a:r>
              <a:rPr lang="en-US" altLang="en-US" b="1" smtClean="0"/>
              <a:t>TRY</a:t>
            </a:r>
            <a:r>
              <a:rPr lang="en-US" altLang="en-US" smtClean="0"/>
              <a:t> some examples on the board, write rate laws for the following elementary reactions…  (put 2 or 3 on the board)</a:t>
            </a:r>
          </a:p>
          <a:p>
            <a:endParaRPr lang="en-US" altLang="en-US" smtClean="0"/>
          </a:p>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4EC883-9578-4E40-92A6-1D5D762883D0}" type="slidenum">
              <a:rPr lang="en-US" altLang="en-US" sz="1200"/>
              <a:pPr/>
              <a:t>21</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defTabSz="744538">
              <a:spcBef>
                <a:spcPct val="0"/>
              </a:spcBef>
            </a:pPr>
            <a:r>
              <a:rPr lang="en-US" altLang="en-US" sz="1400" smtClean="0"/>
              <a:t>Text: need to explain why - basically the rate law needs to take into account the fact that more than one step is occurring for the reaction. Thus, although the rate law for non-elementary will be proportional to at least one of the reactants it may not reflect the coefficients in the stoichiometric equation.</a:t>
            </a:r>
          </a:p>
          <a:p>
            <a:pPr defTabSz="744538">
              <a:spcBef>
                <a:spcPct val="0"/>
              </a:spcBef>
            </a:pPr>
            <a:endParaRPr lang="en-US" altLang="en-US" sz="14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2A2710A-6895-4857-87C1-DC2BDE8B98C8}" type="slidenum">
              <a:rPr lang="en-US" altLang="en-US" sz="1200"/>
              <a:pPr/>
              <a:t>2</a:t>
            </a:fld>
            <a:endParaRPr lang="en-US" altLang="en-US"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sz="1600" smtClean="0"/>
              <a:t>1. This is really an intro section with some basic concepts and definitions that form the core elements of the topic</a:t>
            </a:r>
          </a:p>
          <a:p>
            <a:r>
              <a:rPr lang="en-US" altLang="en-US" sz="1600" smtClean="0"/>
              <a:t>2. Fairly straight forward knowledge section which only becomes complex when we look at the effect of a combination of factors.</a:t>
            </a:r>
          </a:p>
          <a:p>
            <a:r>
              <a:rPr lang="en-US" altLang="en-US" sz="1600" smtClean="0"/>
              <a:t>3. This is a difficult and complex section. It requires a good grasp of the chemistry of reaction mechanisms </a:t>
            </a:r>
            <a:r>
              <a:rPr lang="en-US" altLang="en-US" sz="1600" u="sng" smtClean="0"/>
              <a:t>and</a:t>
            </a:r>
            <a:r>
              <a:rPr lang="en-US" altLang="en-US" sz="1600" smtClean="0"/>
              <a:t> a good understanding of mathematical relationships. A TOUGH SECTION - REQUIRES WORK!!!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164D04D-5FF0-43D6-A2F9-5DC1E2A3F9B4}" type="slidenum">
              <a:rPr lang="en-US" altLang="en-US" sz="1200"/>
              <a:pPr/>
              <a:t>22</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838200" y="4343400"/>
            <a:ext cx="5334000" cy="4114800"/>
          </a:xfrm>
          <a:noFill/>
        </p:spPr>
        <p:txBody>
          <a:bodyPr/>
          <a:lstStyle/>
          <a:p>
            <a:pPr>
              <a:spcBef>
                <a:spcPct val="0"/>
              </a:spcBef>
            </a:pPr>
            <a:r>
              <a:rPr lang="en-US" altLang="en-US" smtClean="0"/>
              <a:t>1. Determining the rate law for non-elementary reactions is a much more difficult exercise - this is a complex area, difficult to understand, important to concentrate in class and listen closely.</a:t>
            </a:r>
          </a:p>
          <a:p>
            <a:pPr>
              <a:spcBef>
                <a:spcPct val="0"/>
              </a:spcBef>
            </a:pPr>
            <a:r>
              <a:rPr lang="en-US" altLang="en-US" smtClean="0"/>
              <a:t>2. There are two ways the students will be expected to determine rate law from. They may be asked either as separate, or combine both methods to piece a rate law together OR the reverse.</a:t>
            </a:r>
          </a:p>
          <a:p>
            <a:pPr>
              <a:spcBef>
                <a:spcPct val="0"/>
              </a:spcBef>
            </a:pPr>
            <a:r>
              <a:rPr lang="en-US" altLang="en-US" smtClean="0"/>
              <a:t>4. There are some very simple (appearing) steps that must always be followed to determine the rate law </a:t>
            </a:r>
          </a:p>
          <a:p>
            <a:pPr>
              <a:spcBef>
                <a:spcPct val="0"/>
              </a:spcBef>
            </a:pPr>
            <a:r>
              <a:rPr lang="en-US" altLang="en-US" smtClean="0"/>
              <a:t>4.(1) the mechanism and the RDS are usually given to you or can very simply worked out (ie RDS may be indicated by an energy vs reaction coordinate graph)</a:t>
            </a:r>
          </a:p>
          <a:p>
            <a:pPr>
              <a:spcBef>
                <a:spcPct val="0"/>
              </a:spcBef>
            </a:pPr>
            <a:r>
              <a:rPr lang="en-US" altLang="en-US" smtClean="0"/>
              <a:t>4.(2) this is a very easy process, they should remember from earlier notes.</a:t>
            </a:r>
          </a:p>
          <a:p>
            <a:pPr>
              <a:spcBef>
                <a:spcPct val="0"/>
              </a:spcBef>
            </a:pPr>
            <a:r>
              <a:rPr lang="en-US" altLang="en-US" smtClean="0"/>
              <a:t>4.(3) this is the complicated part. It is only necessary for mechanisms where the RDS is NOT the first step. When this is the case one (at least) of the concentrations in the rate law will be an intermediate and not therefore appear as a reactant in the stoichiometric equation. The concentration of any such intermediate needs to be rewritten in terms of only reactants in the stoichiometric equation. This is done by assuming an equilibrium builds up in any steps prior to the RDS. Thus an equilibrium expression for any prior step can be written. The equilibrium expression can then be rearranged to make the concentration of the intermediate (the one in the rate law) the subject of the expression. This new expression can then be substituted into the rate law to eliminate any intermediates and ensure that only reactants in the stoichiometric equation appear in the rate law. SEE NEXT SLIDE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894EEE-EA07-4072-8C72-C9B87952BC93}" type="slidenum">
              <a:rPr lang="en-US" altLang="en-US" sz="1200"/>
              <a:pPr/>
              <a:t>23</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685800" y="4267200"/>
            <a:ext cx="5562600" cy="4191000"/>
          </a:xfrm>
          <a:noFill/>
        </p:spPr>
        <p:txBody>
          <a:bodyPr/>
          <a:lstStyle/>
          <a:p>
            <a:pPr>
              <a:spcBef>
                <a:spcPct val="0"/>
              </a:spcBef>
            </a:pPr>
            <a:r>
              <a:rPr lang="en-US" altLang="en-US" b="1" smtClean="0"/>
              <a:t>1.</a:t>
            </a:r>
            <a:r>
              <a:rPr lang="en-US" altLang="en-US" smtClean="0"/>
              <a:t> There are two general forms of questions involving rate laws. This is an example of one where you are given the mechanism and asked to write a rate law. The reverse - writing a mechanism from a rate law is more difficult (but the common chemist usual situation).</a:t>
            </a:r>
          </a:p>
          <a:p>
            <a:r>
              <a:rPr lang="en-US" altLang="en-US" b="1" smtClean="0"/>
              <a:t>BULLETS.</a:t>
            </a:r>
            <a:endParaRPr lang="en-US" altLang="en-US" smtClean="0"/>
          </a:p>
          <a:p>
            <a:r>
              <a:rPr lang="en-US" altLang="en-US" smtClean="0"/>
              <a:t>Set each bullet as a class question, and get students to really try and concentrate. This is an important learning exercise. The last 4 bullets are really step three from the last slide and are necessary only because the RDS is not the first step.</a:t>
            </a:r>
          </a:p>
          <a:p>
            <a:r>
              <a:rPr lang="en-US" altLang="en-US" smtClean="0"/>
              <a:t>5th BULLET - The second step is slower than the first. Thus the products of the first step are not immediately used as reactants in the second step. As the concentrations of the products of the first reaction build up the rate of its reverse reaction will increase until an equilibrium situation is established in this step.</a:t>
            </a:r>
          </a:p>
          <a:p>
            <a:r>
              <a:rPr lang="en-US" altLang="en-US" smtClean="0"/>
              <a:t>RATE RECTANGLE (end) there are two things to note here (other than the math's leading to the rate law)</a:t>
            </a:r>
          </a:p>
          <a:p>
            <a:r>
              <a:rPr lang="en-US" altLang="en-US" smtClean="0"/>
              <a:t>* firstly, a single k is used rather than stating all the constants involved. In this rate law the constant is really a combination of k and K</a:t>
            </a:r>
            <a:r>
              <a:rPr lang="en-US" altLang="en-US" baseline="-25000" smtClean="0"/>
              <a:t>eq</a:t>
            </a:r>
            <a:r>
              <a:rPr lang="en-US" altLang="en-US" smtClean="0"/>
              <a:t>.</a:t>
            </a:r>
          </a:p>
          <a:p>
            <a:r>
              <a:rPr lang="en-US" altLang="en-US" smtClean="0"/>
              <a:t>* secondly, this particular rate law is also proportional to the concentration of one of the products. This is unusual but certainly possible and depends on the first (fast, non RDS) step. It is important that only reagents that appear in the stoichiometric equation appear in the rate law.</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39C54A5-0A8D-45D2-88AE-FD741CDC2BFB}" type="slidenum">
              <a:rPr lang="en-US" altLang="en-US" sz="1200"/>
              <a:pPr/>
              <a:t>24</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r>
              <a:rPr lang="en-US" altLang="en-US" sz="1600" b="1" u="sng" smtClean="0"/>
              <a:t>ANIMATION</a:t>
            </a:r>
            <a:r>
              <a:rPr lang="en-US" altLang="en-US" sz="1600" b="1" smtClean="0"/>
              <a:t>:</a:t>
            </a:r>
            <a:r>
              <a:rPr lang="en-US" altLang="en-US" sz="1400" smtClean="0"/>
              <a:t>	1. First two text points</a:t>
            </a:r>
          </a:p>
          <a:p>
            <a:r>
              <a:rPr lang="en-US" altLang="en-US" sz="1400" smtClean="0"/>
              <a:t>		2. Mechanism</a:t>
            </a:r>
          </a:p>
          <a:p>
            <a:r>
              <a:rPr lang="en-US" altLang="en-US" sz="1400" smtClean="0"/>
              <a:t>		3. Final point</a:t>
            </a:r>
          </a:p>
          <a:p>
            <a:endParaRPr lang="en-US" altLang="en-US" sz="1400" smtClean="0"/>
          </a:p>
          <a:p>
            <a:r>
              <a:rPr lang="en-US" altLang="en-US" sz="1400" b="1" smtClean="0"/>
              <a:t>1.</a:t>
            </a:r>
            <a:r>
              <a:rPr lang="en-US" altLang="en-US" sz="1400" smtClean="0"/>
              <a:t> Possible experiments involve varying the concentrations of the various species in the rate law and seeing if the rate changes in proportion. Rate is directly proportional to [CO] and [NO], and the square of [NO</a:t>
            </a:r>
            <a:r>
              <a:rPr lang="en-US" altLang="en-US" sz="1400" baseline="-25000" smtClean="0"/>
              <a:t>2</a:t>
            </a:r>
            <a:r>
              <a:rPr lang="en-US" altLang="en-US" sz="1400" smtClean="0"/>
              <a:t>]. It would also be important to experimentally determine that a change in concentration of CO</a:t>
            </a:r>
            <a:r>
              <a:rPr lang="en-US" altLang="en-US" sz="1400" baseline="-25000" smtClean="0"/>
              <a:t>2</a:t>
            </a:r>
            <a:r>
              <a:rPr lang="en-US" altLang="en-US" sz="1400" smtClean="0"/>
              <a:t> does not alter the rate.</a:t>
            </a:r>
          </a:p>
          <a:p>
            <a:r>
              <a:rPr lang="en-US" altLang="en-US" sz="1400" b="1" smtClean="0"/>
              <a:t>2/3.</a:t>
            </a:r>
            <a:r>
              <a:rPr lang="en-US" altLang="en-US" sz="1400" smtClean="0"/>
              <a:t> Same mechanism but suppose the first step was the RDS?</a:t>
            </a:r>
            <a:endParaRPr lang="en-US" altLang="en-US" sz="1600" b="1" u="sng"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014BDC1-34A9-45A8-B23C-68A02AA79C9E}" type="slidenum">
              <a:rPr lang="en-US" altLang="en-US" sz="1200"/>
              <a:pPr/>
              <a:t>25</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685800" y="4114800"/>
            <a:ext cx="5562600" cy="4572000"/>
          </a:xfrm>
          <a:noFill/>
        </p:spPr>
        <p:txBody>
          <a:bodyPr/>
          <a:lstStyle/>
          <a:p>
            <a:pPr>
              <a:spcBef>
                <a:spcPct val="0"/>
              </a:spcBef>
            </a:pPr>
            <a:r>
              <a:rPr lang="en-US" altLang="en-US" sz="1600" b="1" u="sng" smtClean="0"/>
              <a:t>ANIMATION</a:t>
            </a:r>
            <a:r>
              <a:rPr lang="en-US" altLang="en-US" sz="1600" b="1" smtClean="0"/>
              <a:t>:</a:t>
            </a:r>
            <a:r>
              <a:rPr lang="en-US" altLang="en-US" sz="1400" smtClean="0"/>
              <a:t>	1. intro definition</a:t>
            </a:r>
          </a:p>
          <a:p>
            <a:pPr>
              <a:spcBef>
                <a:spcPct val="0"/>
              </a:spcBef>
            </a:pPr>
            <a:r>
              <a:rPr lang="en-US" altLang="en-US" sz="1400" smtClean="0"/>
              <a:t>		2. example equation</a:t>
            </a:r>
          </a:p>
          <a:p>
            <a:pPr>
              <a:spcBef>
                <a:spcPct val="0"/>
              </a:spcBef>
            </a:pPr>
            <a:r>
              <a:rPr lang="en-US" altLang="en-US" sz="1400" smtClean="0"/>
              <a:t>		3. Outside border</a:t>
            </a:r>
          </a:p>
          <a:p>
            <a:pPr>
              <a:spcBef>
                <a:spcPct val="0"/>
              </a:spcBef>
            </a:pPr>
            <a:r>
              <a:rPr lang="en-US" altLang="en-US" sz="1400" smtClean="0"/>
              <a:t>		4. Headings for tables</a:t>
            </a:r>
          </a:p>
          <a:p>
            <a:pPr>
              <a:spcBef>
                <a:spcPct val="0"/>
              </a:spcBef>
            </a:pPr>
            <a:r>
              <a:rPr lang="en-US" altLang="en-US" sz="1400" smtClean="0"/>
              <a:t>		5. Data, row at a time</a:t>
            </a:r>
          </a:p>
          <a:p>
            <a:pPr>
              <a:spcBef>
                <a:spcPct val="0"/>
              </a:spcBef>
            </a:pPr>
            <a:r>
              <a:rPr lang="en-US" altLang="en-US" sz="1400" smtClean="0"/>
              <a:t>		6. questions at end</a:t>
            </a:r>
          </a:p>
          <a:p>
            <a:pPr>
              <a:spcBef>
                <a:spcPct val="0"/>
              </a:spcBef>
            </a:pPr>
            <a:r>
              <a:rPr lang="en-US" altLang="en-US" sz="1400" b="1" smtClean="0"/>
              <a:t>1.</a:t>
            </a:r>
            <a:r>
              <a:rPr lang="en-US" altLang="en-US" sz="1400" smtClean="0"/>
              <a:t> This is a very unwieldy definition. It essentially states that by investigating how changes in the concentrations of the reactants affects the rate of the reaction, the rate law can often be deduced.</a:t>
            </a:r>
          </a:p>
          <a:p>
            <a:pPr>
              <a:spcBef>
                <a:spcPct val="0"/>
              </a:spcBef>
            </a:pPr>
            <a:r>
              <a:rPr lang="en-US" altLang="en-US" sz="1400" b="1" smtClean="0"/>
              <a:t>2. </a:t>
            </a:r>
            <a:r>
              <a:rPr lang="en-US" altLang="en-US" sz="1400" smtClean="0"/>
              <a:t>Lets look a stoichiometric equation</a:t>
            </a:r>
          </a:p>
          <a:p>
            <a:pPr>
              <a:spcBef>
                <a:spcPct val="0"/>
              </a:spcBef>
            </a:pPr>
            <a:r>
              <a:rPr lang="en-US" altLang="en-US" sz="1400" b="1" smtClean="0"/>
              <a:t>3,4,5.</a:t>
            </a:r>
            <a:r>
              <a:rPr lang="en-US" altLang="en-US" sz="1400" smtClean="0"/>
              <a:t> This is a typical (abbreviated) example of the type of data that may  be collected to deduced the rate law. Need to pay careful attention to the use of scientific notation to indicate relative magnitude of numbers (easy to get size of numbers confused). Note that in subsequent rows of information the concentration of one of the reactants is held constant while the other is varied. Target this for students, this is how to investigate the effect of concentration on the rate.</a:t>
            </a:r>
          </a:p>
          <a:p>
            <a:pPr>
              <a:spcBef>
                <a:spcPct val="0"/>
              </a:spcBef>
            </a:pPr>
            <a:r>
              <a:rPr lang="en-US" altLang="en-US" sz="1400" b="1" smtClean="0"/>
              <a:t>6.</a:t>
            </a:r>
            <a:r>
              <a:rPr lang="en-US" altLang="en-US" sz="1400" smtClean="0"/>
              <a:t> Points may include…  rate change is prop. to change in [P]</a:t>
            </a:r>
          </a:p>
          <a:p>
            <a:pPr>
              <a:spcBef>
                <a:spcPct val="0"/>
              </a:spcBef>
            </a:pPr>
            <a:r>
              <a:rPr lang="en-US" altLang="en-US" sz="1400" smtClean="0"/>
              <a:t>... rate change is prop. to change in [M]…rate is not prop. to [M]</a:t>
            </a:r>
            <a:r>
              <a:rPr lang="en-US" altLang="en-US" sz="1400" baseline="30000" smtClean="0"/>
              <a:t>2</a:t>
            </a:r>
            <a:r>
              <a:rPr lang="en-US" altLang="en-US" sz="1400" smtClean="0"/>
              <a:t> as is suggested in the stoichiometric equation ... rate = k x [M] x [P]</a:t>
            </a:r>
          </a:p>
          <a:p>
            <a:pPr>
              <a:spcBef>
                <a:spcPct val="0"/>
              </a:spcBef>
            </a:pPr>
            <a:r>
              <a:rPr lang="en-US" altLang="en-US" sz="1400" smtClean="0"/>
              <a:t>Focus on the last question as the hardest thing they have been asked to do.</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A2B8686-5991-408A-A48E-1AF35919156A}" type="slidenum">
              <a:rPr lang="en-US" altLang="en-US" sz="1200"/>
              <a:pPr/>
              <a:t>26</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a:spcBef>
                <a:spcPct val="0"/>
              </a:spcBef>
            </a:pPr>
            <a:r>
              <a:rPr lang="en-US" altLang="en-US" sz="1600" b="1" u="sng" smtClean="0"/>
              <a:t>ANIMATION</a:t>
            </a:r>
            <a:r>
              <a:rPr lang="en-US" altLang="en-US" sz="1600" b="1" smtClean="0"/>
              <a:t>:</a:t>
            </a:r>
            <a:r>
              <a:rPr lang="en-US" altLang="en-US" sz="1400" smtClean="0"/>
              <a:t>	1. Equation</a:t>
            </a:r>
          </a:p>
          <a:p>
            <a:pPr>
              <a:spcBef>
                <a:spcPct val="0"/>
              </a:spcBef>
            </a:pPr>
            <a:r>
              <a:rPr lang="en-US" altLang="en-US" sz="1400" smtClean="0"/>
              <a:t>		2. Intro and rate expression</a:t>
            </a:r>
          </a:p>
          <a:p>
            <a:pPr>
              <a:spcBef>
                <a:spcPct val="0"/>
              </a:spcBef>
            </a:pPr>
            <a:r>
              <a:rPr lang="en-US" altLang="en-US" sz="1400" smtClean="0"/>
              <a:t>		3. question</a:t>
            </a:r>
            <a:endParaRPr lang="en-US" altLang="en-US" smtClean="0"/>
          </a:p>
          <a:p>
            <a:r>
              <a:rPr lang="en-US" altLang="en-US" sz="1400" b="1" smtClean="0"/>
              <a:t>1.</a:t>
            </a:r>
            <a:r>
              <a:rPr lang="en-US" altLang="en-US" sz="1400" smtClean="0"/>
              <a:t> Let’s look at a general stoichiometric equation</a:t>
            </a:r>
          </a:p>
          <a:p>
            <a:r>
              <a:rPr lang="en-US" altLang="en-US" sz="1400" b="1" smtClean="0"/>
              <a:t>2.</a:t>
            </a:r>
            <a:r>
              <a:rPr lang="en-US" altLang="en-US" sz="1400" smtClean="0"/>
              <a:t> In this case the rate of the reaction is not directly proportional to the reactants in the stoichiometric equation.</a:t>
            </a:r>
          </a:p>
          <a:p>
            <a:pPr>
              <a:spcBef>
                <a:spcPct val="10000"/>
              </a:spcBef>
            </a:pPr>
            <a:r>
              <a:rPr lang="en-US" altLang="en-US" sz="1400" b="1" smtClean="0"/>
              <a:t>3.</a:t>
            </a:r>
            <a:r>
              <a:rPr lang="en-US" altLang="en-US" sz="1400" smtClean="0"/>
              <a:t> Conclusions?… 	(i) not an elementary reaction as rate is not directly related to the stoichiometric equation.</a:t>
            </a:r>
          </a:p>
          <a:p>
            <a:pPr>
              <a:spcBef>
                <a:spcPct val="10000"/>
              </a:spcBef>
            </a:pPr>
            <a:r>
              <a:rPr lang="en-US" altLang="en-US" sz="1400" smtClean="0"/>
              <a:t>		(ii) RDS does not involve J as a reactant.</a:t>
            </a:r>
          </a:p>
          <a:p>
            <a:pPr>
              <a:spcBef>
                <a:spcPct val="10000"/>
              </a:spcBef>
            </a:pPr>
            <a:r>
              <a:rPr lang="en-US" altLang="en-US" sz="1400" smtClean="0"/>
              <a:t>		(iii) RDS possibly involves the reaction between two particles of 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49AB9E8-FF83-4A78-9312-63F10C3DEA98}" type="slidenum">
              <a:rPr lang="en-US" altLang="en-US" sz="1200"/>
              <a:pPr/>
              <a:t>3</a:t>
            </a:fld>
            <a:endParaRPr lang="en-US" altLang="en-US" sz="12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xfrm>
            <a:off x="685800" y="4191000"/>
            <a:ext cx="5562600" cy="4572000"/>
          </a:xfrm>
          <a:noFill/>
        </p:spPr>
        <p:txBody>
          <a:bodyPr/>
          <a:lstStyle/>
          <a:p>
            <a:pPr defTabSz="173038"/>
            <a:r>
              <a:rPr lang="en-US" altLang="en-US" sz="1600" b="1" u="sng" smtClean="0"/>
              <a:t>ANIMATION</a:t>
            </a:r>
            <a:r>
              <a:rPr lang="en-US" altLang="en-US" sz="1600" b="1" smtClean="0"/>
              <a:t>:</a:t>
            </a:r>
            <a:r>
              <a:rPr lang="en-US" altLang="en-US" sz="1400" smtClean="0"/>
              <a:t> 	1. 1st point of text</a:t>
            </a:r>
          </a:p>
          <a:p>
            <a:pPr defTabSz="173038"/>
            <a:r>
              <a:rPr lang="en-US" altLang="en-US" sz="1400" smtClean="0"/>
              <a:t>								2. 2nd point of text</a:t>
            </a:r>
          </a:p>
          <a:p>
            <a:pPr defTabSz="173038"/>
            <a:r>
              <a:rPr lang="en-US" altLang="en-US" sz="1400" smtClean="0"/>
              <a:t>								3. Schematic</a:t>
            </a:r>
          </a:p>
          <a:p>
            <a:pPr defTabSz="173038"/>
            <a:r>
              <a:rPr lang="en-US" altLang="en-US" sz="1400" smtClean="0"/>
              <a:t>1. The unit used to quote reaction rate are thus change in 	concentration per second, M/sec or M.sec</a:t>
            </a:r>
            <a:r>
              <a:rPr lang="en-US" altLang="en-US" sz="1400" baseline="30000" smtClean="0"/>
              <a:t>-1</a:t>
            </a:r>
            <a:r>
              <a:rPr lang="en-US" altLang="en-US" sz="1400" smtClean="0"/>
              <a:t>.</a:t>
            </a:r>
          </a:p>
          <a:p>
            <a:pPr defTabSz="173038"/>
            <a:r>
              <a:rPr lang="en-US" altLang="en-US" sz="1400" smtClean="0"/>
              <a:t>	If the volume of the chamber remains constant throughout the reaction then the reaction rate can be quoted in moles/ sec or even grams/sec.</a:t>
            </a:r>
          </a:p>
          <a:p>
            <a:pPr defTabSz="173038"/>
            <a:r>
              <a:rPr lang="en-US" altLang="en-US" sz="1400" smtClean="0"/>
              <a:t>3. This shows the progress of a very simple reaction over a period of 60 sec</a:t>
            </a:r>
          </a:p>
          <a:p>
            <a:pPr defTabSz="173038"/>
            <a:r>
              <a:rPr lang="en-US" altLang="en-US" sz="1400" smtClean="0"/>
              <a:t>	</a:t>
            </a:r>
            <a:r>
              <a:rPr lang="en-US" altLang="en-US" sz="1400" b="1" smtClean="0"/>
              <a:t>nb</a:t>
            </a:r>
            <a:r>
              <a:rPr lang="en-US" altLang="en-US" sz="1400" smtClean="0"/>
              <a:t>. </a:t>
            </a:r>
            <a:r>
              <a:rPr lang="en-US" altLang="en-US" sz="1400" b="1" smtClean="0"/>
              <a:t>	</a:t>
            </a:r>
            <a:r>
              <a:rPr lang="en-US" altLang="en-US" sz="1400" smtClean="0"/>
              <a:t>The reaction does not proceed at a constant rate - this is what generally occurs - the reaction rate slows over time as the concentration of the reactant decreases (see below). </a:t>
            </a:r>
          </a:p>
          <a:p>
            <a:pPr defTabSz="173038">
              <a:spcBef>
                <a:spcPct val="0"/>
              </a:spcBef>
            </a:pPr>
            <a:r>
              <a:rPr lang="en-US" altLang="en-US" sz="1400" smtClean="0"/>
              <a:t>	Most reactions involve two or more reactants and the rate of the reaction varies from fast initially, when there is a high concentration of reactant, to slow near the end of the reaction when there is a low concentration of reactants. Thus reaction rate is generally an </a:t>
            </a:r>
            <a:r>
              <a:rPr lang="en-US" altLang="en-US" sz="1400" u="sng" smtClean="0"/>
              <a:t>average rate</a:t>
            </a:r>
            <a:r>
              <a:rPr lang="en-US" altLang="en-US" sz="1400" smtClean="0"/>
              <a:t> measured for the reaction to proceed to completion, but sometimes an </a:t>
            </a:r>
            <a:r>
              <a:rPr lang="en-US" altLang="en-US" sz="1400" u="sng" smtClean="0"/>
              <a:t>instantaneous rate</a:t>
            </a:r>
            <a:r>
              <a:rPr lang="en-US" altLang="en-US" sz="1400" smtClean="0"/>
              <a:t>(at the exact start of the reaction) is quoted.</a:t>
            </a:r>
          </a:p>
          <a:p>
            <a:pPr defTabSz="173038">
              <a:spcBef>
                <a:spcPct val="0"/>
              </a:spcBef>
            </a:pPr>
            <a:r>
              <a:rPr lang="en-US" altLang="en-US" sz="1400" smtClean="0"/>
              <a:t>                           Reaction rate  =  </a:t>
            </a:r>
            <a:r>
              <a:rPr lang="en-US" altLang="en-US" sz="1400" u="sng" smtClean="0">
                <a:sym typeface="Symbol" panose="05050102010706020507" pitchFamily="18" charset="2"/>
              </a:rPr>
              <a:t>[reactant or product]</a:t>
            </a:r>
          </a:p>
          <a:p>
            <a:pPr defTabSz="173038">
              <a:lnSpc>
                <a:spcPct val="65000"/>
              </a:lnSpc>
              <a:spcBef>
                <a:spcPct val="0"/>
              </a:spcBef>
            </a:pPr>
            <a:r>
              <a:rPr lang="en-US" altLang="en-US" sz="1400" u="sng" smtClean="0">
                <a:sym typeface="Symbol" panose="05050102010706020507" pitchFamily="18" charset="2"/>
              </a:rPr>
              <a:t>															</a:t>
            </a:r>
            <a:r>
              <a:rPr lang="en-US" altLang="en-US" sz="1400" smtClean="0">
                <a:sym typeface="Symbol" panose="05050102010706020507" pitchFamily="18" charset="2"/>
              </a:rPr>
              <a:t>time for reaction</a:t>
            </a:r>
            <a:endParaRPr lang="en-US" altLang="en-US" sz="14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94B1982-B626-48BA-8F23-D01F4C59FBF4}" type="slidenum">
              <a:rPr lang="en-US" altLang="en-US" sz="1200"/>
              <a:pPr/>
              <a:t>5</a:t>
            </a:fld>
            <a:endParaRPr lang="en-US" altLang="en-US" sz="120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xfrm>
            <a:off x="838200" y="4267200"/>
            <a:ext cx="5334000" cy="4495800"/>
          </a:xfrm>
          <a:noFill/>
        </p:spPr>
        <p:txBody>
          <a:bodyPr/>
          <a:lstStyle/>
          <a:p>
            <a:pPr defTabSz="461963">
              <a:tabLst>
                <a:tab pos="966788" algn="l"/>
              </a:tabLst>
            </a:pPr>
            <a:r>
              <a:rPr lang="en-US" altLang="en-US" sz="1600" b="1" u="sng" smtClean="0"/>
              <a:t>ANIMATION</a:t>
            </a:r>
            <a:r>
              <a:rPr lang="en-US" altLang="en-US" sz="1600" b="1" smtClean="0"/>
              <a:t>:</a:t>
            </a:r>
            <a:r>
              <a:rPr lang="en-US" altLang="en-US" smtClean="0"/>
              <a:t>		</a:t>
            </a:r>
            <a:r>
              <a:rPr lang="en-US" altLang="en-US" sz="1400" smtClean="0"/>
              <a:t>1. 1st point  -  each sentence separately on 					mouse click</a:t>
            </a:r>
          </a:p>
          <a:p>
            <a:pPr defTabSz="461963">
              <a:tabLst>
                <a:tab pos="966788" algn="l"/>
              </a:tabLst>
            </a:pPr>
            <a:r>
              <a:rPr lang="en-US" altLang="en-US" sz="1400" smtClean="0"/>
              <a:t>			2. 2nd point</a:t>
            </a:r>
          </a:p>
          <a:p>
            <a:pPr defTabSz="461963">
              <a:tabLst>
                <a:tab pos="966788" algn="l"/>
              </a:tabLst>
            </a:pPr>
            <a:endParaRPr lang="en-US" altLang="en-US" sz="1400" smtClean="0"/>
          </a:p>
          <a:p>
            <a:pPr defTabSz="461963">
              <a:tabLst>
                <a:tab pos="966788" algn="l"/>
              </a:tabLst>
            </a:pPr>
            <a:r>
              <a:rPr lang="en-US" altLang="en-US" sz="1400" smtClean="0"/>
              <a:t>1. </a:t>
            </a:r>
            <a:r>
              <a:rPr lang="en-US" altLang="en-US" sz="1400" u="sng" smtClean="0"/>
              <a:t>1st sentence</a:t>
            </a:r>
            <a:r>
              <a:rPr lang="en-US" altLang="en-US" sz="1400" smtClean="0"/>
              <a:t>: Could discuss some examples here, perhaps with 			equations on the board</a:t>
            </a:r>
          </a:p>
          <a:p>
            <a:pPr defTabSz="461963">
              <a:tabLst>
                <a:tab pos="966788" algn="l"/>
              </a:tabLst>
            </a:pPr>
            <a:r>
              <a:rPr lang="en-US" altLang="en-US" sz="1400" smtClean="0"/>
              <a:t>	main point to emphasise is that there is always some sort 			of exchange between the reacting particles, this 			leads directly to the subsequent two sentences</a:t>
            </a:r>
          </a:p>
          <a:p>
            <a:pPr defTabSz="461963">
              <a:tabLst>
                <a:tab pos="966788" algn="l"/>
              </a:tabLst>
            </a:pPr>
            <a:r>
              <a:rPr lang="en-US" altLang="en-US" sz="1400" smtClean="0"/>
              <a:t>2. This is a basic tenement underpinning all subsequent discussion of rates of reactions </a:t>
            </a:r>
          </a:p>
          <a:p>
            <a:pPr defTabSz="461963">
              <a:tabLst>
                <a:tab pos="966788" algn="l"/>
              </a:tabLst>
            </a:pPr>
            <a:endParaRPr lang="en-US" altLang="en-US" sz="1400" smtClean="0"/>
          </a:p>
          <a:p>
            <a:pPr defTabSz="461963">
              <a:tabLst>
                <a:tab pos="966788" algn="l"/>
              </a:tabLst>
            </a:pPr>
            <a:r>
              <a:rPr lang="en-US" altLang="en-US" sz="1400" b="1" smtClean="0"/>
              <a:t>INTRO NEXT SLIDE:</a:t>
            </a:r>
            <a:r>
              <a:rPr lang="en-US" altLang="en-US" sz="1400" smtClean="0"/>
              <a:t> On the next slide we will look at a collision 				between two reacting particles</a:t>
            </a:r>
            <a:endParaRPr lang="en-US" altLang="en-US" sz="1400" b="1" u="sng"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B26D4E1-E3CC-4EEB-8B31-E2F6BA3779CE}" type="slidenum">
              <a:rPr lang="en-US" altLang="en-US" sz="1200"/>
              <a:pPr/>
              <a:t>6</a:t>
            </a:fld>
            <a:endParaRPr lang="en-US" altLang="en-US" sz="12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defTabSz="331788">
              <a:spcBef>
                <a:spcPct val="10000"/>
              </a:spcBef>
              <a:tabLst>
                <a:tab pos="288925" algn="l"/>
              </a:tabLst>
            </a:pPr>
            <a:r>
              <a:rPr lang="en-US" altLang="en-US" sz="1600" b="1" u="sng" dirty="0" smtClean="0"/>
              <a:t>ANIMATION</a:t>
            </a:r>
            <a:r>
              <a:rPr lang="en-US" altLang="en-US" sz="1600" b="1" dirty="0" smtClean="0"/>
              <a:t>:  </a:t>
            </a:r>
            <a:r>
              <a:rPr lang="en-US" altLang="en-US" sz="1400" dirty="0" smtClean="0"/>
              <a:t>	 	Intro rectangle</a:t>
            </a:r>
          </a:p>
          <a:p>
            <a:pPr defTabSz="331788">
              <a:spcBef>
                <a:spcPct val="10000"/>
              </a:spcBef>
              <a:tabLst>
                <a:tab pos="288925" algn="l"/>
              </a:tabLst>
            </a:pPr>
            <a:r>
              <a:rPr lang="en-US" altLang="en-US" sz="1400" dirty="0" smtClean="0"/>
              <a:t>							1. Collision: </a:t>
            </a:r>
            <a:r>
              <a:rPr lang="en-US" altLang="en-US" sz="1400" i="1" dirty="0" smtClean="0"/>
              <a:t>Flash slow</a:t>
            </a:r>
            <a:r>
              <a:rPr lang="en-US" altLang="en-US" sz="1400" dirty="0" smtClean="0"/>
              <a:t> sequence</a:t>
            </a:r>
          </a:p>
          <a:p>
            <a:pPr defTabSz="331788">
              <a:spcBef>
                <a:spcPct val="10000"/>
              </a:spcBef>
              <a:tabLst>
                <a:tab pos="288925" algn="l"/>
              </a:tabLst>
            </a:pPr>
            <a:r>
              <a:rPr lang="en-US" altLang="en-US" sz="1400" dirty="0" smtClean="0"/>
              <a:t>							2.”successful” text</a:t>
            </a:r>
          </a:p>
          <a:p>
            <a:pPr defTabSz="331788">
              <a:spcBef>
                <a:spcPct val="10000"/>
              </a:spcBef>
              <a:tabLst>
                <a:tab pos="288925" algn="l"/>
              </a:tabLst>
            </a:pPr>
            <a:r>
              <a:rPr lang="en-US" altLang="en-US" sz="1400" dirty="0" smtClean="0"/>
              <a:t>							3. Black text box</a:t>
            </a:r>
          </a:p>
          <a:p>
            <a:pPr defTabSz="331788">
              <a:tabLst>
                <a:tab pos="288925" algn="l"/>
              </a:tabLst>
            </a:pPr>
            <a:r>
              <a:rPr lang="en-US" altLang="en-US" sz="1400" b="1" dirty="0" smtClean="0"/>
              <a:t>Intro rectangle</a:t>
            </a:r>
            <a:r>
              <a:rPr lang="en-US" altLang="en-US" sz="1400" dirty="0" smtClean="0"/>
              <a:t>: use this to introduce reaction sequence showing reaction between H</a:t>
            </a:r>
            <a:r>
              <a:rPr lang="en-US" altLang="en-US" sz="1400" baseline="-25000" dirty="0" smtClean="0"/>
              <a:t>2</a:t>
            </a:r>
            <a:r>
              <a:rPr lang="en-US" altLang="en-US" sz="1400" dirty="0" smtClean="0"/>
              <a:t> and I</a:t>
            </a:r>
            <a:r>
              <a:rPr lang="en-US" altLang="en-US" sz="1400" baseline="-25000" dirty="0" smtClean="0"/>
              <a:t>2</a:t>
            </a:r>
            <a:r>
              <a:rPr lang="en-US" altLang="en-US" sz="1400" dirty="0" smtClean="0"/>
              <a:t> molecules </a:t>
            </a:r>
          </a:p>
          <a:p>
            <a:pPr defTabSz="331788">
              <a:spcBef>
                <a:spcPct val="0"/>
              </a:spcBef>
              <a:tabLst>
                <a:tab pos="288925" algn="l"/>
              </a:tabLst>
            </a:pPr>
            <a:r>
              <a:rPr lang="en-US" altLang="en-US" sz="1400" b="1" dirty="0" smtClean="0"/>
              <a:t>1. </a:t>
            </a:r>
            <a:r>
              <a:rPr lang="en-US" altLang="en-US" sz="1400" dirty="0" smtClean="0"/>
              <a:t>	Shows reaction collision between H</a:t>
            </a:r>
            <a:r>
              <a:rPr lang="en-US" altLang="en-US" sz="1400" baseline="-25000" dirty="0" smtClean="0"/>
              <a:t>2</a:t>
            </a:r>
            <a:r>
              <a:rPr lang="en-US" altLang="en-US" sz="1400" dirty="0" smtClean="0"/>
              <a:t> and I</a:t>
            </a:r>
            <a:r>
              <a:rPr lang="en-US" altLang="en-US" sz="1400" baseline="-25000" dirty="0" smtClean="0"/>
              <a:t>2</a:t>
            </a:r>
            <a:r>
              <a:rPr lang="en-US" altLang="en-US" sz="1400" dirty="0" smtClean="0"/>
              <a:t> molecules resulting in the production of two HI molecules. </a:t>
            </a:r>
          </a:p>
          <a:p>
            <a:pPr defTabSz="331788">
              <a:spcBef>
                <a:spcPct val="0"/>
              </a:spcBef>
              <a:tabLst>
                <a:tab pos="288925" algn="l"/>
              </a:tabLst>
            </a:pPr>
            <a:r>
              <a:rPr lang="en-US" altLang="en-US" sz="1400" dirty="0" smtClean="0"/>
              <a:t>	</a:t>
            </a:r>
            <a:r>
              <a:rPr lang="en-US" altLang="en-US" sz="1400" b="1" dirty="0" smtClean="0"/>
              <a:t>(</a:t>
            </a:r>
            <a:r>
              <a:rPr lang="en-US" altLang="en-US" sz="1400" dirty="0" smtClean="0"/>
              <a:t>Can repeat this animation using arrow up on keyboard followed by arrow down</a:t>
            </a:r>
            <a:r>
              <a:rPr lang="en-US" altLang="en-US" sz="1400" b="1" dirty="0" smtClean="0"/>
              <a:t>)</a:t>
            </a:r>
          </a:p>
          <a:p>
            <a:pPr defTabSz="331788">
              <a:tabLst>
                <a:tab pos="288925" algn="l"/>
              </a:tabLst>
            </a:pPr>
            <a:r>
              <a:rPr lang="en-US" altLang="en-US" sz="1400" dirty="0" smtClean="0"/>
              <a:t>2. The bonds in the reactants have been broken and new bonds were formed to make the products</a:t>
            </a:r>
          </a:p>
          <a:p>
            <a:pPr defTabSz="331788">
              <a:tabLst>
                <a:tab pos="288925" algn="l"/>
              </a:tabLst>
            </a:pPr>
            <a:r>
              <a:rPr lang="en-US" altLang="en-US" sz="1400" dirty="0" smtClean="0"/>
              <a:t>3. There are two factors - one is beyond our control, the orientation of the molecules as they collide - the other involves the amount of energy involved in the collision (if the energy in the collision is greater than the activation energy then the bonds in the reactants will be broken and the products formed - a successful reaction).</a:t>
            </a:r>
          </a:p>
          <a:p>
            <a:pPr defTabSz="331788">
              <a:tabLst>
                <a:tab pos="288925" algn="l"/>
              </a:tabLst>
            </a:pPr>
            <a:r>
              <a:rPr lang="en-US" altLang="en-US" sz="1400" dirty="0" smtClean="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D1FF460-2DC8-4CB5-9767-4B26763D5B94}" type="slidenum">
              <a:rPr lang="en-US" altLang="en-US" sz="1200"/>
              <a:pPr/>
              <a:t>7</a:t>
            </a:fld>
            <a:endParaRPr lang="en-US" altLang="en-US"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xfrm>
            <a:off x="381000" y="4191000"/>
            <a:ext cx="6172200" cy="4724400"/>
          </a:xfrm>
          <a:noFill/>
        </p:spPr>
        <p:txBody>
          <a:bodyPr/>
          <a:lstStyle/>
          <a:p>
            <a:pPr>
              <a:lnSpc>
                <a:spcPct val="90000"/>
              </a:lnSpc>
              <a:spcBef>
                <a:spcPct val="0"/>
              </a:spcBef>
            </a:pPr>
            <a:r>
              <a:rPr lang="en-US" altLang="en-US" sz="1600" b="1" u="sng" dirty="0" smtClean="0"/>
              <a:t>ANIMATION</a:t>
            </a:r>
            <a:r>
              <a:rPr lang="en-US" altLang="en-US" sz="1600" b="1" dirty="0" smtClean="0"/>
              <a:t>:</a:t>
            </a:r>
            <a:r>
              <a:rPr lang="en-US" altLang="en-US" sz="1400" dirty="0" smtClean="0"/>
              <a:t> 	1. Two points of text</a:t>
            </a:r>
          </a:p>
          <a:p>
            <a:pPr>
              <a:lnSpc>
                <a:spcPct val="90000"/>
              </a:lnSpc>
              <a:spcBef>
                <a:spcPct val="0"/>
              </a:spcBef>
            </a:pPr>
            <a:r>
              <a:rPr lang="en-US" altLang="en-US" sz="1400" dirty="0" smtClean="0"/>
              <a:t>		2. Two rectangles</a:t>
            </a:r>
          </a:p>
          <a:p>
            <a:pPr>
              <a:lnSpc>
                <a:spcPct val="90000"/>
              </a:lnSpc>
              <a:spcBef>
                <a:spcPct val="0"/>
              </a:spcBef>
            </a:pPr>
            <a:r>
              <a:rPr lang="en-US" altLang="en-US" sz="1400" dirty="0" smtClean="0"/>
              <a:t>		3. Energy vs RN co-</a:t>
            </a:r>
            <a:r>
              <a:rPr lang="en-US" altLang="en-US" sz="1400" dirty="0" err="1" smtClean="0"/>
              <a:t>ord</a:t>
            </a:r>
            <a:r>
              <a:rPr lang="en-US" altLang="en-US" sz="1400" dirty="0" smtClean="0"/>
              <a:t> axis</a:t>
            </a:r>
          </a:p>
          <a:p>
            <a:pPr>
              <a:lnSpc>
                <a:spcPct val="90000"/>
              </a:lnSpc>
              <a:spcBef>
                <a:spcPct val="0"/>
              </a:spcBef>
            </a:pPr>
            <a:r>
              <a:rPr lang="en-US" altLang="en-US" sz="1400" dirty="0" smtClean="0"/>
              <a:t>		4. Curve from reactants to products 		</a:t>
            </a:r>
          </a:p>
          <a:p>
            <a:pPr>
              <a:lnSpc>
                <a:spcPct val="90000"/>
              </a:lnSpc>
              <a:spcBef>
                <a:spcPct val="0"/>
              </a:spcBef>
            </a:pPr>
            <a:r>
              <a:rPr lang="en-US" altLang="en-US" sz="1400" dirty="0" smtClean="0"/>
              <a:t>		5. Line indicating activation energy </a:t>
            </a:r>
          </a:p>
          <a:p>
            <a:pPr>
              <a:lnSpc>
                <a:spcPct val="90000"/>
              </a:lnSpc>
              <a:spcBef>
                <a:spcPct val="0"/>
              </a:spcBef>
            </a:pPr>
            <a:r>
              <a:rPr lang="en-US" altLang="en-US" sz="1400" dirty="0" smtClean="0"/>
              <a:t>		6. No. of particles vs Energy axis </a:t>
            </a:r>
          </a:p>
          <a:p>
            <a:pPr>
              <a:lnSpc>
                <a:spcPct val="90000"/>
              </a:lnSpc>
              <a:spcBef>
                <a:spcPct val="0"/>
              </a:spcBef>
            </a:pPr>
            <a:r>
              <a:rPr lang="en-US" altLang="en-US" sz="1400" dirty="0" smtClean="0"/>
              <a:t>		6. Curve </a:t>
            </a:r>
          </a:p>
          <a:p>
            <a:pPr>
              <a:lnSpc>
                <a:spcPct val="90000"/>
              </a:lnSpc>
              <a:spcBef>
                <a:spcPct val="0"/>
              </a:spcBef>
            </a:pPr>
            <a:r>
              <a:rPr lang="en-US" altLang="en-US" sz="1400" dirty="0" smtClean="0"/>
              <a:t>		7. Line indicating activation energy and shading </a:t>
            </a:r>
          </a:p>
          <a:p>
            <a:pPr>
              <a:lnSpc>
                <a:spcPct val="90000"/>
              </a:lnSpc>
              <a:spcBef>
                <a:spcPct val="0"/>
              </a:spcBef>
            </a:pPr>
            <a:r>
              <a:rPr lang="en-US" altLang="en-US" sz="1400" dirty="0" smtClean="0"/>
              <a:t>		8. Shading-unsuccessful reactions</a:t>
            </a:r>
          </a:p>
          <a:p>
            <a:pPr>
              <a:lnSpc>
                <a:spcPct val="90000"/>
              </a:lnSpc>
              <a:spcBef>
                <a:spcPct val="0"/>
              </a:spcBef>
            </a:pPr>
            <a:r>
              <a:rPr lang="en-US" altLang="en-US" sz="1400" dirty="0" smtClean="0"/>
              <a:t>		9. Shading-successful reactions</a:t>
            </a:r>
          </a:p>
          <a:p>
            <a:pPr>
              <a:lnSpc>
                <a:spcPct val="90000"/>
              </a:lnSpc>
              <a:spcBef>
                <a:spcPct val="10000"/>
              </a:spcBef>
            </a:pPr>
            <a:r>
              <a:rPr lang="en-US" altLang="en-US" sz="1400" b="1" dirty="0" smtClean="0"/>
              <a:t>1.</a:t>
            </a:r>
            <a:r>
              <a:rPr lang="en-US" altLang="en-US" sz="1400" dirty="0" smtClean="0"/>
              <a:t> </a:t>
            </a:r>
            <a:r>
              <a:rPr lang="en-US" altLang="en-US" sz="1400" dirty="0" err="1" smtClean="0"/>
              <a:t>Emphasise</a:t>
            </a:r>
            <a:r>
              <a:rPr lang="en-US" altLang="en-US" sz="1400" dirty="0" smtClean="0"/>
              <a:t> that it is the energy of the particles in the collision that determines if a collision will be successful.</a:t>
            </a:r>
          </a:p>
          <a:p>
            <a:pPr>
              <a:lnSpc>
                <a:spcPct val="90000"/>
              </a:lnSpc>
              <a:spcBef>
                <a:spcPct val="10000"/>
              </a:spcBef>
            </a:pPr>
            <a:r>
              <a:rPr lang="en-US" altLang="en-US" sz="1400" b="1" dirty="0" smtClean="0"/>
              <a:t>3.</a:t>
            </a:r>
            <a:r>
              <a:rPr lang="en-US" altLang="en-US" sz="1400" dirty="0" smtClean="0"/>
              <a:t> Remind students of this type of graph (from Energy topic) </a:t>
            </a:r>
            <a:r>
              <a:rPr lang="en-US" altLang="en-US" sz="1400" dirty="0" err="1" smtClean="0"/>
              <a:t>eg</a:t>
            </a:r>
            <a:r>
              <a:rPr lang="en-US" altLang="en-US" sz="1400" dirty="0" smtClean="0"/>
              <a:t> drawn is an </a:t>
            </a:r>
            <a:r>
              <a:rPr lang="en-US" altLang="en-US" sz="1400" dirty="0" err="1" smtClean="0"/>
              <a:t>exo</a:t>
            </a:r>
            <a:r>
              <a:rPr lang="en-US" altLang="en-US" sz="1400" dirty="0" smtClean="0"/>
              <a:t> Rn </a:t>
            </a:r>
          </a:p>
          <a:p>
            <a:pPr>
              <a:lnSpc>
                <a:spcPct val="90000"/>
              </a:lnSpc>
              <a:spcBef>
                <a:spcPct val="10000"/>
              </a:spcBef>
            </a:pPr>
            <a:r>
              <a:rPr lang="en-US" altLang="en-US" sz="1400" b="1" dirty="0" smtClean="0"/>
              <a:t>4.</a:t>
            </a:r>
            <a:r>
              <a:rPr lang="en-US" altLang="en-US" sz="1400" dirty="0" smtClean="0"/>
              <a:t> Introduce 2nd axis, different as it looks at the energy of the collisions. </a:t>
            </a:r>
            <a:r>
              <a:rPr lang="en-US" altLang="en-US" sz="1400" b="1" dirty="0" smtClean="0"/>
              <a:t>Important to draw distinction between the graphs</a:t>
            </a:r>
            <a:r>
              <a:rPr lang="en-US" altLang="en-US" sz="1400" dirty="0" smtClean="0"/>
              <a:t>.</a:t>
            </a:r>
            <a:r>
              <a:rPr lang="en-US" altLang="en-US" sz="1400" b="1" dirty="0" smtClean="0"/>
              <a:t> </a:t>
            </a:r>
          </a:p>
          <a:p>
            <a:pPr>
              <a:lnSpc>
                <a:spcPct val="90000"/>
              </a:lnSpc>
              <a:spcBef>
                <a:spcPct val="10000"/>
              </a:spcBef>
            </a:pPr>
            <a:r>
              <a:rPr lang="en-US" altLang="en-US" sz="1400" b="1" dirty="0" smtClean="0"/>
              <a:t>6.</a:t>
            </a:r>
            <a:r>
              <a:rPr lang="en-US" altLang="en-US" sz="1400" dirty="0" smtClean="0"/>
              <a:t> This curve is a </a:t>
            </a:r>
            <a:r>
              <a:rPr lang="en-US" altLang="en-US" sz="1400" dirty="0" smtClean="0"/>
              <a:t>Maxwell Boltzmann distribution curve. </a:t>
            </a:r>
            <a:r>
              <a:rPr lang="en-US" altLang="en-US" sz="1400" dirty="0" smtClean="0"/>
              <a:t>The </a:t>
            </a:r>
            <a:r>
              <a:rPr lang="en-US" altLang="en-US" sz="1400" dirty="0" smtClean="0"/>
              <a:t>curve flattens  and </a:t>
            </a:r>
            <a:r>
              <a:rPr lang="en-US" altLang="en-US" sz="1400" smtClean="0"/>
              <a:t>spreads right as temp increases</a:t>
            </a:r>
          </a:p>
          <a:p>
            <a:pPr>
              <a:lnSpc>
                <a:spcPct val="90000"/>
              </a:lnSpc>
              <a:spcBef>
                <a:spcPct val="10000"/>
              </a:spcBef>
            </a:pPr>
            <a:r>
              <a:rPr lang="en-US" altLang="en-US" sz="1400" b="1" smtClean="0"/>
              <a:t>7</a:t>
            </a:r>
            <a:r>
              <a:rPr lang="en-US" altLang="en-US" sz="1400" b="1" dirty="0" smtClean="0"/>
              <a:t>.</a:t>
            </a:r>
            <a:r>
              <a:rPr lang="en-US" altLang="en-US" sz="1400" dirty="0" smtClean="0"/>
              <a:t> Activation Energy = amount of energy required for a successful collision. CRP Q; Will a collision with energy  &gt; or = to Activation E. always be successful? (no, usually also depends on the orientation of the collision). This is the same amount of energy as in the first graph just displayed a little differently. This graph does give a good idea of how many reactions are successful.</a:t>
            </a:r>
          </a:p>
          <a:p>
            <a:pPr>
              <a:lnSpc>
                <a:spcPct val="90000"/>
              </a:lnSpc>
              <a:spcBef>
                <a:spcPct val="10000"/>
              </a:spcBef>
            </a:pPr>
            <a:r>
              <a:rPr lang="en-US" altLang="en-US" sz="1400" b="1" dirty="0" smtClean="0"/>
              <a:t>8/9</a:t>
            </a:r>
            <a:r>
              <a:rPr lang="en-US" altLang="en-US" sz="1400" dirty="0" smtClean="0"/>
              <a:t> the successful reactions  are in theory only, there will always be some collisions which have high energy but the wrong orientation. </a:t>
            </a:r>
            <a:endParaRPr lang="en-US" altLang="en-US" sz="1400" b="1" u="sng"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77E7802-B9C2-4740-88CD-510633A4FEE6}" type="slidenum">
              <a:rPr lang="en-US" altLang="en-US" sz="1200"/>
              <a:pPr/>
              <a:t>8</a:t>
            </a:fld>
            <a:endParaRPr lang="en-US" alt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defTabSz="447675"/>
            <a:r>
              <a:rPr lang="en-US" altLang="en-US" sz="1600" b="1" u="sng" smtClean="0"/>
              <a:t>ANIMATION</a:t>
            </a:r>
            <a:r>
              <a:rPr lang="en-US" altLang="en-US" sz="1600" b="1" smtClean="0"/>
              <a:t>:</a:t>
            </a:r>
            <a:r>
              <a:rPr lang="en-US" altLang="en-US" sz="1400" smtClean="0"/>
              <a:t>	1. Text points</a:t>
            </a:r>
          </a:p>
          <a:p>
            <a:pPr defTabSz="447675"/>
            <a:endParaRPr lang="en-US" altLang="en-US" sz="1400" smtClean="0"/>
          </a:p>
          <a:p>
            <a:pPr defTabSz="447675"/>
            <a:r>
              <a:rPr lang="en-US" altLang="en-US" sz="1400" b="1" smtClean="0"/>
              <a:t>intro:</a:t>
            </a:r>
            <a:r>
              <a:rPr lang="en-US" altLang="en-US" sz="1400" smtClean="0"/>
              <a:t> There are other factors which can determine the rate of a reaction, however these are given for a particular reaction are cannot be varied without altering the nature of the reaction itself. Examples:	The number of reacting particles. If more than two are involved the reaction often proceeds slowly as collisions involving three particles are unlikely: </a:t>
            </a:r>
          </a:p>
          <a:p>
            <a:pPr defTabSz="447675"/>
            <a:r>
              <a:rPr lang="en-US" altLang="en-US" sz="1400" smtClean="0"/>
              <a:t>		the nature of the reactants. If a reaction is ionic, that is, involves ions of opposite charges (such as displacement, precipitation, or neutralisation), then a reaction occurs swiftly. Reactions requiring bond rearrangement or electron transfer will occur more slowly.</a:t>
            </a:r>
          </a:p>
          <a:p>
            <a:pPr defTabSz="447675"/>
            <a:r>
              <a:rPr lang="en-US" altLang="en-US" sz="1400" b="1" smtClean="0"/>
              <a:t>1.</a:t>
            </a:r>
            <a:r>
              <a:rPr lang="en-US" altLang="en-US" sz="1400" smtClean="0"/>
              <a:t> These are factors which can be varied without changing the nature of the reaction</a:t>
            </a:r>
          </a:p>
          <a:p>
            <a:pPr defTabSz="447675"/>
            <a:r>
              <a:rPr lang="en-US" altLang="en-US" sz="1400" smtClean="0"/>
              <a:t>	Note each of these, they will be explained in more detail on further slides	</a:t>
            </a:r>
            <a:endParaRPr lang="en-US" altLang="en-US" sz="1600" b="1" u="sng"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60FEC98-3642-4A53-9376-F8252491A378}" type="slidenum">
              <a:rPr lang="en-US" altLang="en-US" sz="1200"/>
              <a:pPr/>
              <a:t>9</a:t>
            </a:fld>
            <a:endParaRPr lang="en-US" alt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xfrm>
            <a:off x="914400" y="4343400"/>
            <a:ext cx="5105400" cy="4419600"/>
          </a:xfrm>
          <a:noFill/>
        </p:spPr>
        <p:txBody>
          <a:bodyPr/>
          <a:lstStyle/>
          <a:p>
            <a:pPr defTabSz="288925"/>
            <a:r>
              <a:rPr lang="en-US" altLang="en-US" sz="1600" b="1" u="sng" smtClean="0"/>
              <a:t>ANIMATION</a:t>
            </a:r>
            <a:r>
              <a:rPr lang="en-US" altLang="en-US" sz="1600" b="1" smtClean="0"/>
              <a:t>:</a:t>
            </a:r>
            <a:r>
              <a:rPr lang="en-US" altLang="en-US" sz="1400" smtClean="0"/>
              <a:t>	1. Two points of text</a:t>
            </a:r>
          </a:p>
          <a:p>
            <a:pPr defTabSz="288925"/>
            <a:r>
              <a:rPr lang="en-US" altLang="en-US" sz="1400" smtClean="0"/>
              <a:t>					2. H</a:t>
            </a:r>
            <a:r>
              <a:rPr lang="en-US" altLang="en-US" sz="1400" baseline="-25000" smtClean="0"/>
              <a:t>2</a:t>
            </a:r>
            <a:r>
              <a:rPr lang="en-US" altLang="en-US" sz="1400" smtClean="0"/>
              <a:t> and I</a:t>
            </a:r>
            <a:r>
              <a:rPr lang="en-US" altLang="en-US" sz="1400" baseline="-25000" smtClean="0"/>
              <a:t>2</a:t>
            </a:r>
            <a:r>
              <a:rPr lang="en-US" altLang="en-US" sz="1400" smtClean="0"/>
              <a:t> molecules on left - automatic animation of arrows, brackets, and text.</a:t>
            </a:r>
          </a:p>
          <a:p>
            <a:pPr defTabSz="288925"/>
            <a:r>
              <a:rPr lang="en-US" altLang="en-US" sz="1400" smtClean="0"/>
              <a:t>					3. H</a:t>
            </a:r>
            <a:r>
              <a:rPr lang="en-US" altLang="en-US" sz="1400" baseline="-25000" smtClean="0"/>
              <a:t>2</a:t>
            </a:r>
            <a:r>
              <a:rPr lang="en-US" altLang="en-US" sz="1400" smtClean="0"/>
              <a:t> and I</a:t>
            </a:r>
            <a:r>
              <a:rPr lang="en-US" altLang="en-US" sz="1400" baseline="-25000" smtClean="0"/>
              <a:t>2</a:t>
            </a:r>
            <a:r>
              <a:rPr lang="en-US" altLang="en-US" sz="1400" smtClean="0"/>
              <a:t> molecules on right - automatic animation of arrows, brackets, and text.</a:t>
            </a:r>
          </a:p>
          <a:p>
            <a:pPr defTabSz="288925"/>
            <a:r>
              <a:rPr lang="en-US" altLang="en-US" sz="1400" smtClean="0"/>
              <a:t>						</a:t>
            </a:r>
          </a:p>
          <a:p>
            <a:pPr defTabSz="288925">
              <a:spcBef>
                <a:spcPct val="0"/>
              </a:spcBef>
            </a:pPr>
            <a:r>
              <a:rPr lang="en-US" altLang="en-US" sz="1400" b="1" smtClean="0"/>
              <a:t>1.</a:t>
            </a:r>
            <a:r>
              <a:rPr lang="en-US" altLang="en-US" sz="1400" smtClean="0"/>
              <a:t> Fairly basic concept, leads to </a:t>
            </a:r>
            <a:r>
              <a:rPr lang="en-US" altLang="en-US" sz="1400" u="sng" smtClean="0"/>
              <a:t>more collisions means there will be more “successful” collisions, therefore faster reaction rate.</a:t>
            </a:r>
            <a:endParaRPr lang="en-US" altLang="en-US" sz="1400" smtClean="0"/>
          </a:p>
          <a:p>
            <a:pPr defTabSz="288925">
              <a:spcBef>
                <a:spcPct val="0"/>
              </a:spcBef>
            </a:pPr>
            <a:endParaRPr lang="en-US" altLang="en-US" sz="1400" smtClean="0"/>
          </a:p>
          <a:p>
            <a:pPr defTabSz="288925"/>
            <a:r>
              <a:rPr lang="en-US" altLang="en-US" sz="1400" b="1" smtClean="0"/>
              <a:t>2.</a:t>
            </a:r>
            <a:r>
              <a:rPr lang="en-US" altLang="en-US" sz="1400" smtClean="0"/>
              <a:t> Let’s do a fairly simple comparison with two reacting molecules in a vessel there is only a single opportunity for them to collide (with each other)</a:t>
            </a:r>
          </a:p>
          <a:p>
            <a:pPr defTabSz="288925">
              <a:spcBef>
                <a:spcPct val="0"/>
              </a:spcBef>
            </a:pPr>
            <a:endParaRPr lang="en-US" altLang="en-US" sz="1400" smtClean="0"/>
          </a:p>
          <a:p>
            <a:pPr defTabSz="288925">
              <a:spcBef>
                <a:spcPct val="0"/>
              </a:spcBef>
            </a:pPr>
            <a:r>
              <a:rPr lang="en-US" altLang="en-US" sz="1400" smtClean="0"/>
              <a:t> </a:t>
            </a:r>
            <a:r>
              <a:rPr lang="en-US" altLang="en-US" sz="1400" b="1" smtClean="0"/>
              <a:t>3.</a:t>
            </a:r>
            <a:r>
              <a:rPr lang="en-US" altLang="en-US" sz="1400" smtClean="0"/>
              <a:t>  With double the number of molecules the possible number of collisions is more statistically more than doubled. Thus the rate of reaction will increase as there will be more successful collisions</a:t>
            </a:r>
          </a:p>
          <a:p>
            <a:pPr defTabSz="288925"/>
            <a:r>
              <a:rPr lang="en-US" altLang="en-US" sz="1400"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4B8861E-08AE-4411-82B7-90F255217D58}" type="slidenum">
              <a:rPr lang="en-US" altLang="en-US" sz="1200"/>
              <a:pPr/>
              <a:t>10</a:t>
            </a:fld>
            <a:endParaRPr lang="en-US" altLang="en-US"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defTabSz="741363"/>
            <a:r>
              <a:rPr lang="en-US" altLang="en-US" sz="1600" b="1" u="sng" smtClean="0"/>
              <a:t>ANIMATION</a:t>
            </a:r>
            <a:r>
              <a:rPr lang="en-US" altLang="en-US" sz="1600" b="1" smtClean="0"/>
              <a:t>:</a:t>
            </a:r>
            <a:r>
              <a:rPr lang="en-US" altLang="en-US" smtClean="0"/>
              <a:t>	</a:t>
            </a:r>
            <a:r>
              <a:rPr lang="en-US" altLang="en-US" sz="1400" smtClean="0"/>
              <a:t>1. 1st point of text</a:t>
            </a:r>
          </a:p>
          <a:p>
            <a:pPr defTabSz="741363"/>
            <a:r>
              <a:rPr lang="en-US" altLang="en-US" sz="1400" smtClean="0"/>
              <a:t>		2. 2nd point of text</a:t>
            </a:r>
          </a:p>
          <a:p>
            <a:pPr defTabSz="741363"/>
            <a:endParaRPr lang="en-US" altLang="en-US" sz="1400" smtClean="0"/>
          </a:p>
          <a:p>
            <a:pPr defTabSz="741363"/>
            <a:r>
              <a:rPr lang="en-US" altLang="en-US" sz="1400" b="1" smtClean="0"/>
              <a:t>1.</a:t>
            </a:r>
            <a:r>
              <a:rPr lang="en-US" altLang="en-US" sz="1400" smtClean="0"/>
              <a:t> When discuss the effect of temperature on reaction rate the key issue to focus on is the KINETIC ENERGY of the molecules. This is the basis of explaining the effect of a temperature increase.</a:t>
            </a:r>
          </a:p>
          <a:p>
            <a:pPr defTabSz="741363"/>
            <a:endParaRPr lang="en-US" altLang="en-US" sz="1400" smtClean="0"/>
          </a:p>
          <a:p>
            <a:pPr defTabSz="741363"/>
            <a:r>
              <a:rPr lang="en-US" altLang="en-US" sz="1400" b="1" smtClean="0"/>
              <a:t>2.</a:t>
            </a:r>
            <a:r>
              <a:rPr lang="en-US" altLang="en-US" sz="1400" smtClean="0"/>
              <a:t> The faster the molecules move the more often they will collide. Thus there will be more successful collisions and a faster rate of reaction.</a:t>
            </a:r>
            <a:endParaRPr lang="en-US" altLang="en-US" sz="1400" b="1" u="sng"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2" name="Object 16"/>
          <p:cNvGraphicFramePr>
            <a:graphicFrameLocks noChangeAspect="1"/>
          </p:cNvGraphicFramePr>
          <p:nvPr/>
        </p:nvGraphicFramePr>
        <p:xfrm>
          <a:off x="1219200" y="0"/>
          <a:ext cx="6732588" cy="6858000"/>
        </p:xfrm>
        <a:graphic>
          <a:graphicData uri="http://schemas.openxmlformats.org/presentationml/2006/ole">
            <mc:AlternateContent xmlns:mc="http://schemas.openxmlformats.org/markup-compatibility/2006">
              <mc:Choice xmlns:v="urn:schemas-microsoft-com:vml" Requires="v">
                <p:oleObj spid="_x0000_s65542" name="Picture" r:id="rId3" imgW="2943139" imgH="3000501" progId="Word.Picture.8">
                  <p:embed/>
                </p:oleObj>
              </mc:Choice>
              <mc:Fallback>
                <p:oleObj name="Picture" r:id="rId3" imgW="2943139" imgH="3000501" progId="Word.Picture.8">
                  <p:embed/>
                  <p:pic>
                    <p:nvPicPr>
                      <p:cNvPr id="2050" name="Object 16"/>
                      <p:cNvPicPr>
                        <a:picLocks noChangeAspect="1" noChangeArrowheads="1"/>
                      </p:cNvPicPr>
                      <p:nvPr/>
                    </p:nvPicPr>
                    <p:blipFill>
                      <a:blip r:embed="rId4">
                        <a:lum bright="-40000" contrast="-70000"/>
                        <a:extLst>
                          <a:ext uri="{28A0092B-C50C-407E-A947-70E740481C1C}">
                            <a14:useLocalDpi xmlns:a14="http://schemas.microsoft.com/office/drawing/2010/main" val="0"/>
                          </a:ext>
                        </a:extLst>
                      </a:blip>
                      <a:srcRect/>
                      <a:stretch>
                        <a:fillRect/>
                      </a:stretch>
                    </p:blipFill>
                    <p:spPr bwMode="auto">
                      <a:xfrm>
                        <a:off x="1219200" y="0"/>
                        <a:ext cx="67325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Rectangle 17"/>
          <p:cNvSpPr>
            <a:spLocks noChangeArrowheads="1"/>
          </p:cNvSpPr>
          <p:nvPr/>
        </p:nvSpPr>
        <p:spPr bwMode="auto">
          <a:xfrm>
            <a:off x="57150" y="6477000"/>
            <a:ext cx="2152650" cy="304800"/>
          </a:xfrm>
          <a:prstGeom prst="rect">
            <a:avLst/>
          </a:prstGeom>
          <a:solidFill>
            <a:srgbClr val="666699"/>
          </a:solidFill>
          <a:ln w="1905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r>
              <a:rPr lang="en-US" altLang="en-US" sz="1400" smtClean="0">
                <a:solidFill>
                  <a:srgbClr val="CC0000"/>
                </a:solidFill>
              </a:rPr>
              <a:t>M.S.H.S.    CHEMISTRY</a:t>
            </a:r>
          </a:p>
        </p:txBody>
      </p:sp>
      <p:sp>
        <p:nvSpPr>
          <p:cNvPr id="4" name="Rectangle 18"/>
          <p:cNvSpPr>
            <a:spLocks noChangeArrowheads="1"/>
          </p:cNvSpPr>
          <p:nvPr/>
        </p:nvSpPr>
        <p:spPr bwMode="auto">
          <a:xfrm>
            <a:off x="7810500" y="6477000"/>
            <a:ext cx="1238250" cy="304800"/>
          </a:xfrm>
          <a:prstGeom prst="rect">
            <a:avLst/>
          </a:prstGeom>
          <a:solidFill>
            <a:srgbClr val="998CC4"/>
          </a:solidFill>
          <a:ln w="1905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r>
              <a:rPr lang="en-US" altLang="en-US" sz="1400" smtClean="0">
                <a:solidFill>
                  <a:srgbClr val="CC0000"/>
                </a:solidFill>
              </a:rPr>
              <a:t>ZIGGY Inc.</a:t>
            </a:r>
          </a:p>
        </p:txBody>
      </p:sp>
    </p:spTree>
    <p:extLst>
      <p:ext uri="{BB962C8B-B14F-4D97-AF65-F5344CB8AC3E}">
        <p14:creationId xmlns:p14="http://schemas.microsoft.com/office/powerpoint/2010/main" val="109356592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5"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80769827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5"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89438704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5"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2141868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5"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257991672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6"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343584891"/>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8"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368790654"/>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4"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145774454"/>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3"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18768402"/>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6"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36664905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r>
              <a:rPr lang="en-US" altLang="en-US"/>
              <a:t>M.S.H.S.    CHEMISTRY</a:t>
            </a:r>
          </a:p>
        </p:txBody>
      </p:sp>
      <p:sp>
        <p:nvSpPr>
          <p:cNvPr id="6" name="Rectangle 14"/>
          <p:cNvSpPr>
            <a:spLocks noGrp="1" noChangeArrowheads="1"/>
          </p:cNvSpPr>
          <p:nvPr>
            <p:ph type="ftr" sz="quarter" idx="11"/>
          </p:nvPr>
        </p:nvSpPr>
        <p:spPr>
          <a:ln/>
        </p:spPr>
        <p:txBody>
          <a:bodyPr/>
          <a:lstStyle>
            <a:lvl1pPr>
              <a:defRPr/>
            </a:lvl1pPr>
          </a:lstStyle>
          <a:p>
            <a:pPr>
              <a:defRPr/>
            </a:pPr>
            <a:r>
              <a:rPr lang="en-US" altLang="en-US"/>
              <a:t>ZIGGY Inc. PRODUCTIONS</a:t>
            </a:r>
          </a:p>
        </p:txBody>
      </p:sp>
    </p:spTree>
    <p:extLst>
      <p:ext uri="{BB962C8B-B14F-4D97-AF65-F5344CB8AC3E}">
        <p14:creationId xmlns:p14="http://schemas.microsoft.com/office/powerpoint/2010/main" val="349945496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2"/>
            </a:gs>
            <a:gs pos="100000">
              <a:schemeClr val="bg1"/>
            </a:gs>
          </a:gsLst>
          <a:lin ang="0" scaled="1"/>
        </a:gradFill>
        <a:effectLst/>
      </p:bgPr>
    </p:bg>
    <p:spTree>
      <p:nvGrpSpPr>
        <p:cNvPr id="1" name=""/>
        <p:cNvGrpSpPr/>
        <p:nvPr/>
      </p:nvGrpSpPr>
      <p:grpSpPr>
        <a:xfrm>
          <a:off x="0" y="0"/>
          <a:ext cx="0" cy="0"/>
          <a:chOff x="0" y="0"/>
          <a:chExt cx="0" cy="0"/>
        </a:xfrm>
      </p:grpSpPr>
      <p:graphicFrame>
        <p:nvGraphicFramePr>
          <p:cNvPr id="1026" name="Object 18"/>
          <p:cNvGraphicFramePr>
            <a:graphicFrameLocks noChangeAspect="1"/>
          </p:cNvGraphicFramePr>
          <p:nvPr/>
        </p:nvGraphicFramePr>
        <p:xfrm>
          <a:off x="1219200" y="0"/>
          <a:ext cx="6732588" cy="6858000"/>
        </p:xfrm>
        <a:graphic>
          <a:graphicData uri="http://schemas.openxmlformats.org/presentationml/2006/ole">
            <mc:AlternateContent xmlns:mc="http://schemas.openxmlformats.org/markup-compatibility/2006">
              <mc:Choice xmlns:v="urn:schemas-microsoft-com:vml" Requires="v">
                <p:oleObj spid="_x0000_s1035" name="Picture" r:id="rId14" imgW="2943139" imgH="3000501" progId="Word.Picture.8">
                  <p:embed/>
                </p:oleObj>
              </mc:Choice>
              <mc:Fallback>
                <p:oleObj name="Picture" r:id="rId14" imgW="2943139" imgH="3000501" progId="Word.Picture.8">
                  <p:embed/>
                  <p:pic>
                    <p:nvPicPr>
                      <p:cNvPr id="0" name="Object 18"/>
                      <p:cNvPicPr>
                        <a:picLocks noChangeAspect="1" noChangeArrowheads="1"/>
                      </p:cNvPicPr>
                      <p:nvPr/>
                    </p:nvPicPr>
                    <p:blipFill>
                      <a:blip r:embed="rId15">
                        <a:lum bright="-40000" contrast="-70000"/>
                        <a:extLst>
                          <a:ext uri="{28A0092B-C50C-407E-A947-70E740481C1C}">
                            <a14:useLocalDpi xmlns:a14="http://schemas.microsoft.com/office/drawing/2010/main" val="0"/>
                          </a:ext>
                        </a:extLst>
                      </a:blip>
                      <a:srcRect/>
                      <a:stretch>
                        <a:fillRect/>
                      </a:stretch>
                    </p:blipFill>
                    <p:spPr bwMode="auto">
                      <a:xfrm>
                        <a:off x="1219200" y="0"/>
                        <a:ext cx="67325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11"/>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12"/>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61" name="Rectangle 13"/>
          <p:cNvSpPr>
            <a:spLocks noGrp="1" noChangeArrowheads="1"/>
          </p:cNvSpPr>
          <p:nvPr>
            <p:ph type="dt" sz="half" idx="2"/>
          </p:nvPr>
        </p:nvSpPr>
        <p:spPr bwMode="auto">
          <a:xfrm>
            <a:off x="57150" y="6477000"/>
            <a:ext cx="2152650" cy="304800"/>
          </a:xfrm>
          <a:prstGeom prst="rect">
            <a:avLst/>
          </a:prstGeom>
          <a:solidFill>
            <a:srgbClr val="666699"/>
          </a:solidFill>
          <a:ln w="1905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0000"/>
                </a:solidFill>
              </a:defRPr>
            </a:lvl1pPr>
          </a:lstStyle>
          <a:p>
            <a:pPr>
              <a:defRPr/>
            </a:pPr>
            <a:r>
              <a:rPr lang="en-US" altLang="en-US"/>
              <a:t>M.S.H.S.    CHEMISTRY</a:t>
            </a:r>
          </a:p>
        </p:txBody>
      </p:sp>
      <p:sp>
        <p:nvSpPr>
          <p:cNvPr id="2062" name="Rectangle 14"/>
          <p:cNvSpPr>
            <a:spLocks noGrp="1" noChangeArrowheads="1"/>
          </p:cNvSpPr>
          <p:nvPr>
            <p:ph type="ftr" sz="quarter" idx="3"/>
          </p:nvPr>
        </p:nvSpPr>
        <p:spPr bwMode="auto">
          <a:xfrm>
            <a:off x="6477000" y="6477000"/>
            <a:ext cx="2571750" cy="304800"/>
          </a:xfrm>
          <a:prstGeom prst="rect">
            <a:avLst/>
          </a:prstGeom>
          <a:solidFill>
            <a:srgbClr val="998CC4"/>
          </a:solidFill>
          <a:ln w="1905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0000"/>
                </a:solidFill>
              </a:defRPr>
            </a:lvl1pPr>
          </a:lstStyle>
          <a:p>
            <a:pPr>
              <a:defRPr/>
            </a:pPr>
            <a:r>
              <a:rPr lang="en-US" altLang="en-US"/>
              <a:t>ZIGGY Inc. PRODUCTIONS</a:t>
            </a:r>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16.gif"/><Relationship Id="rId5" Type="http://schemas.openxmlformats.org/officeDocument/2006/relationships/image" Target="../media/image14.wmf"/><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hyperlink" Target="kinetics-%20temp%20affect%20on%20Rn%20rate.swf" TargetMode="External"/><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audio" Target="../media/audio2.wav"/></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16.gi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4.wmf"/><Relationship Id="rId5" Type="http://schemas.openxmlformats.org/officeDocument/2006/relationships/oleObject" Target="../embeddings/oleObject11.bin"/><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notesSlide" Target="../notesSlides/notesSlide12.xml"/><Relationship Id="rId7" Type="http://schemas.openxmlformats.org/officeDocument/2006/relationships/image" Target="../media/image17.png"/><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13.png"/><Relationship Id="rId5" Type="http://schemas.openxmlformats.org/officeDocument/2006/relationships/image" Target="../media/image14.wmf"/><Relationship Id="rId10" Type="http://schemas.openxmlformats.org/officeDocument/2006/relationships/image" Target="../media/image20.jpeg"/><Relationship Id="rId4" Type="http://schemas.openxmlformats.org/officeDocument/2006/relationships/oleObject" Target="../embeddings/oleObject12.bin"/><Relationship Id="rId9" Type="http://schemas.openxmlformats.org/officeDocument/2006/relationships/image" Target="../media/image19.jpeg"/></Relationships>
</file>

<file path=ppt/slides/_rels/slide14.xml.rels><?xml version="1.0" encoding="UTF-8" standalone="yes"?>
<Relationships xmlns="http://schemas.openxmlformats.org/package/2006/relationships"><Relationship Id="rId8" Type="http://schemas.openxmlformats.org/officeDocument/2006/relationships/hyperlink" Target="rxnRate01-diff%20catalyst%20affect%20on%20Rn%20rate.swf" TargetMode="External"/><Relationship Id="rId3" Type="http://schemas.openxmlformats.org/officeDocument/2006/relationships/notesSlide" Target="../notesSlides/notesSlide13.xml"/><Relationship Id="rId7" Type="http://schemas.openxmlformats.org/officeDocument/2006/relationships/image" Target="../media/image14.wmf"/><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audio" Target="../media/audio1.wav"/><Relationship Id="rId4" Type="http://schemas.openxmlformats.org/officeDocument/2006/relationships/audio" Target="../media/audio2.wav"/></Relationships>
</file>

<file path=ppt/slides/_rels/slide15.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notesSlide" Target="../notesSlides/notesSlide14.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image" Target="../media/image8.jpe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4.gif"/><Relationship Id="rId5" Type="http://schemas.openxmlformats.org/officeDocument/2006/relationships/image" Target="../media/image21.wmf"/><Relationship Id="rId4" Type="http://schemas.openxmlformats.org/officeDocument/2006/relationships/oleObject" Target="../embeddings/oleObject1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1.wmf"/><Relationship Id="rId4"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vmlDrawing" Target="../drawings/vmlDrawing17.vml"/><Relationship Id="rId6" Type="http://schemas.openxmlformats.org/officeDocument/2006/relationships/image" Target="../media/image21.wmf"/><Relationship Id="rId5" Type="http://schemas.openxmlformats.org/officeDocument/2006/relationships/oleObject" Target="../embeddings/oleObject17.bin"/><Relationship Id="rId4"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vmlDrawing" Target="../drawings/vmlDrawing18.vml"/><Relationship Id="rId6" Type="http://schemas.openxmlformats.org/officeDocument/2006/relationships/image" Target="../media/image21.wmf"/><Relationship Id="rId5" Type="http://schemas.openxmlformats.org/officeDocument/2006/relationships/oleObject" Target="../embeddings/oleObject18.bin"/><Relationship Id="rId4"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vmlDrawing" Target="../drawings/vmlDrawing19.vml"/><Relationship Id="rId6" Type="http://schemas.openxmlformats.org/officeDocument/2006/relationships/image" Target="../media/image21.wmf"/><Relationship Id="rId5" Type="http://schemas.openxmlformats.org/officeDocument/2006/relationships/oleObject" Target="../embeddings/oleObject19.bin"/><Relationship Id="rId4"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21.wmf"/><Relationship Id="rId4" Type="http://schemas.openxmlformats.org/officeDocument/2006/relationships/oleObject" Target="../embeddings/oleObject2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vmlDrawing" Target="../drawings/vmlDrawing21.vml"/><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21.wmf"/><Relationship Id="rId4" Type="http://schemas.openxmlformats.org/officeDocument/2006/relationships/oleObject" Target="../embeddings/oleObject22.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4.xml"/><Relationship Id="rId1" Type="http://schemas.openxmlformats.org/officeDocument/2006/relationships/vmlDrawing" Target="../drawings/vmlDrawing23.vml"/><Relationship Id="rId5" Type="http://schemas.openxmlformats.org/officeDocument/2006/relationships/image" Target="../media/image21.wmf"/><Relationship Id="rId4" Type="http://schemas.openxmlformats.org/officeDocument/2006/relationships/oleObject" Target="../embeddings/oleObject23.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3.bin"/><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4.bin"/><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audio" Target="../media/audio2.wav"/></Relationships>
</file>

<file path=ppt/slides/_rels/slide8.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notesSlide" Target="../notesSlides/notesSlide7.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image" Target="../media/image8.jpeg"/><Relationship Id="rId4" Type="http://schemas.openxmlformats.org/officeDocument/2006/relationships/audio" Target="../media/audio2.wav"/></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hyperlink" Target="http://www.chem.uci.edu/instruction/applets/simulation.html" TargetMode="Externa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6.gif"/><Relationship Id="rId5" Type="http://schemas.openxmlformats.org/officeDocument/2006/relationships/image" Target="../media/image14.w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4099" name="Footer Placeholder 2"/>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3083" name="Text Box 1031"/>
          <p:cNvSpPr txBox="1">
            <a:spLocks noChangeArrowheads="1"/>
          </p:cNvSpPr>
          <p:nvPr/>
        </p:nvSpPr>
        <p:spPr bwMode="auto">
          <a:xfrm>
            <a:off x="683568" y="2926111"/>
            <a:ext cx="7817946" cy="1077218"/>
          </a:xfrm>
          <a:prstGeom prst="rect">
            <a:avLst/>
          </a:prstGeom>
          <a:noFill/>
          <a:ln>
            <a:noFill/>
          </a:ln>
          <a:effectLst>
            <a:outerShdw dist="35921" dir="2700000" algn="ctr" rotWithShape="0">
              <a:schemeClr val="bg2"/>
            </a:outerShdw>
            <a:softEdge rad="63500"/>
          </a:effec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r>
              <a:rPr lang="en-US" altLang="en-US" sz="3200" dirty="0" smtClean="0">
                <a:solidFill>
                  <a:srgbClr val="FF0000"/>
                </a:solidFill>
                <a:effectLst>
                  <a:glow rad="101600">
                    <a:schemeClr val="tx1">
                      <a:alpha val="60000"/>
                    </a:schemeClr>
                  </a:glow>
                </a:effectLst>
                <a:latin typeface="Matisse ITC" pitchFamily="82" charset="0"/>
              </a:rPr>
              <a:t>REACTION</a:t>
            </a:r>
          </a:p>
          <a:p>
            <a:pPr algn="ctr">
              <a:defRPr/>
            </a:pPr>
            <a:r>
              <a:rPr lang="en-US" altLang="en-US" sz="3200" dirty="0" smtClean="0">
                <a:solidFill>
                  <a:srgbClr val="FF0000"/>
                </a:solidFill>
                <a:effectLst>
                  <a:glow rad="101600">
                    <a:schemeClr val="tx1">
                      <a:alpha val="60000"/>
                    </a:schemeClr>
                  </a:glow>
                </a:effectLst>
                <a:latin typeface="Matisse ITC" pitchFamily="82" charset="0"/>
              </a:rPr>
              <a:t>RATES</a:t>
            </a:r>
            <a:endParaRPr lang="en-GB" altLang="en-US" sz="3200" dirty="0" smtClean="0">
              <a:solidFill>
                <a:srgbClr val="FF0000"/>
              </a:solidFill>
              <a:effectLst>
                <a:glow rad="101600">
                  <a:schemeClr val="tx1">
                    <a:alpha val="60000"/>
                  </a:schemeClr>
                </a:glow>
              </a:effectLst>
              <a:latin typeface="Matisse ITC" pitchFamily="82" charset="0"/>
            </a:endParaRPr>
          </a:p>
        </p:txBody>
      </p:sp>
      <p:grpSp>
        <p:nvGrpSpPr>
          <p:cNvPr id="69645" name="Group 1037"/>
          <p:cNvGrpSpPr>
            <a:grpSpLocks/>
          </p:cNvGrpSpPr>
          <p:nvPr/>
        </p:nvGrpSpPr>
        <p:grpSpPr bwMode="auto">
          <a:xfrm>
            <a:off x="0" y="304800"/>
            <a:ext cx="8869363" cy="5870575"/>
            <a:chOff x="0" y="192"/>
            <a:chExt cx="5587" cy="3698"/>
          </a:xfrm>
        </p:grpSpPr>
        <p:pic>
          <p:nvPicPr>
            <p:cNvPr id="4102" name="Picture 1035" descr="C:\Documents and Settings\gary\My Documents\School work\chemistry\pictures\animation &amp; simulated experiments\animations and clipart\boltzman_distribution.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0" y="3024"/>
              <a:ext cx="1152"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026" descr="C:\Documents and Settings\gary\My Documents\School work\chemistry\pictures\animation &amp; simulated experiments\animations and clipart\animchem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752" y="192"/>
              <a:ext cx="835" cy="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34" descr="C:\Documents and Settings\gary\My Documents\School work\chemistry\pictures\animation &amp; simulated experiments\animations and clipart\animchem2.gif"/>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92" y="480"/>
              <a:ext cx="652"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1036" descr="C:\Documents and Settings\gary\My Documents\School work\chemistry\pictures\animation &amp; simulated experiments\animations and clipart\ani_thinkingcap.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48" y="2832"/>
              <a:ext cx="720" cy="1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0"/>
                                  </p:stCondLst>
                                  <p:childTnLst>
                                    <p:set>
                                      <p:cBhvr>
                                        <p:cTn id="6" dur="1" fill="hold">
                                          <p:stCondLst>
                                            <p:cond delay="0"/>
                                          </p:stCondLst>
                                        </p:cTn>
                                        <p:tgtEl>
                                          <p:spTgt spid="69645"/>
                                        </p:tgtEl>
                                        <p:attrNameLst>
                                          <p:attrName>style.visibility</p:attrName>
                                        </p:attrNameLst>
                                      </p:cBhvr>
                                      <p:to>
                                        <p:strVal val="visible"/>
                                      </p:to>
                                    </p:set>
                                    <p:animEffect transition="in" filter="box(out)">
                                      <p:cBhvr>
                                        <p:cTn id="7" dur="500"/>
                                        <p:tgtEl>
                                          <p:spTgt spid="69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20483"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aphicFrame>
        <p:nvGraphicFramePr>
          <p:cNvPr id="20484" name="Object 39"/>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20493" name="WordArt 3.0" r:id="rId4" imgW="6099501" imgH="4064491" progId="MSWordArt.2">
                  <p:embed/>
                </p:oleObj>
              </mc:Choice>
              <mc:Fallback>
                <p:oleObj name="WordArt 3.0" r:id="rId4" imgW="6099501" imgH="4064491" progId="MSWordArt.2">
                  <p:embed/>
                  <p:pic>
                    <p:nvPicPr>
                      <p:cNvPr id="0" name="Object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85" name="Rectangle 40"/>
          <p:cNvSpPr>
            <a:spLocks noGrp="1" noChangeArrowheads="1"/>
          </p:cNvSpPr>
          <p:nvPr>
            <p:ph type="title"/>
          </p:nvPr>
        </p:nvSpPr>
        <p:spPr>
          <a:xfrm>
            <a:off x="457200" y="228600"/>
            <a:ext cx="4572000" cy="914400"/>
          </a:xfrm>
          <a:solidFill>
            <a:schemeClr val="tx1"/>
          </a:solidFill>
          <a:ln w="19050">
            <a:solidFill>
              <a:schemeClr val="tx1"/>
            </a:solidFill>
            <a:miter lim="800000"/>
            <a:headEnd/>
            <a:tailEnd/>
          </a:ln>
        </p:spPr>
        <p:txBody>
          <a:bodyPr/>
          <a:lstStyle/>
          <a:p>
            <a:r>
              <a:rPr lang="en-US" altLang="en-US" sz="3200" b="1" smtClean="0">
                <a:solidFill>
                  <a:schemeClr val="accent1"/>
                </a:solidFill>
                <a:latin typeface="Tahoma" panose="020B0604030504040204" pitchFamily="34" charset="0"/>
              </a:rPr>
              <a:t>(b)How Temperature affects reaction rate</a:t>
            </a:r>
          </a:p>
        </p:txBody>
      </p:sp>
      <p:sp>
        <p:nvSpPr>
          <p:cNvPr id="5161" name="Rectangle 41"/>
          <p:cNvSpPr>
            <a:spLocks noGrp="1" noChangeArrowheads="1"/>
          </p:cNvSpPr>
          <p:nvPr>
            <p:ph type="body" idx="1"/>
          </p:nvPr>
        </p:nvSpPr>
        <p:spPr>
          <a:xfrm>
            <a:off x="457200" y="3810000"/>
            <a:ext cx="8153400" cy="1981200"/>
          </a:xfrm>
        </p:spPr>
        <p:txBody>
          <a:bodyPr/>
          <a:lstStyle/>
          <a:p>
            <a:pPr>
              <a:buFontTx/>
              <a:buNone/>
            </a:pPr>
            <a:r>
              <a:rPr lang="en-US" altLang="en-US" sz="2400" b="1" smtClean="0">
                <a:solidFill>
                  <a:schemeClr val="accent1"/>
                </a:solidFill>
                <a:latin typeface="Tahoma" panose="020B0604030504040204" pitchFamily="34" charset="0"/>
              </a:rPr>
              <a:t>(1)</a:t>
            </a:r>
            <a:r>
              <a:rPr lang="en-US" altLang="en-US" sz="2400" b="1" smtClean="0">
                <a:latin typeface="Tahoma" panose="020B0604030504040204" pitchFamily="34" charset="0"/>
              </a:rPr>
              <a:t> Increasing the speed of the particles increases the rate of collisions and hence increases the rate of reaction. </a:t>
            </a:r>
          </a:p>
          <a:p>
            <a:pPr>
              <a:buFontTx/>
              <a:buNone/>
            </a:pPr>
            <a:r>
              <a:rPr lang="en-US" altLang="en-US" sz="2400" b="1" smtClean="0">
                <a:latin typeface="Tahoma" panose="020B0604030504040204" pitchFamily="34" charset="0"/>
              </a:rPr>
              <a:t>	</a:t>
            </a:r>
            <a:r>
              <a:rPr lang="en-US" altLang="en-US" sz="2000" b="1" smtClean="0">
                <a:latin typeface="Tahoma" panose="020B0604030504040204" pitchFamily="34" charset="0"/>
              </a:rPr>
              <a:t>However this effect leads to a relatively minor increase in the reaction rate.</a:t>
            </a:r>
          </a:p>
        </p:txBody>
      </p:sp>
      <p:sp>
        <p:nvSpPr>
          <p:cNvPr id="5162" name="Text Box 42"/>
          <p:cNvSpPr txBox="1">
            <a:spLocks noChangeArrowheads="1"/>
          </p:cNvSpPr>
          <p:nvPr/>
        </p:nvSpPr>
        <p:spPr bwMode="auto">
          <a:xfrm>
            <a:off x="990600" y="1219200"/>
            <a:ext cx="81534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0988" indent="-2809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b="1">
                <a:latin typeface="Tahoma" panose="020B0604030504040204" pitchFamily="34" charset="0"/>
              </a:rPr>
              <a:t>Increasing the temperature of a reacting species </a:t>
            </a:r>
            <a:r>
              <a:rPr lang="en-US" altLang="en-US" sz="2800" b="1" u="sng">
                <a:latin typeface="Tahoma" panose="020B0604030504040204" pitchFamily="34" charset="0"/>
              </a:rPr>
              <a:t>increases the kinetic energy</a:t>
            </a:r>
            <a:r>
              <a:rPr lang="en-US" altLang="en-US" sz="2800" b="1">
                <a:latin typeface="Tahoma" panose="020B0604030504040204" pitchFamily="34" charset="0"/>
              </a:rPr>
              <a:t> (speed) of the reacting particles.This increase in the K.E. of the reacting species increases the reaction rate in </a:t>
            </a:r>
            <a:r>
              <a:rPr lang="en-US" altLang="en-US" sz="2800" b="1" u="sng">
                <a:latin typeface="Tahoma" panose="020B0604030504040204" pitchFamily="34" charset="0"/>
              </a:rPr>
              <a:t>two ways</a:t>
            </a:r>
            <a:r>
              <a:rPr lang="en-US" altLang="en-US" sz="2800" b="1">
                <a:latin typeface="Tahoma" panose="020B0604030504040204" pitchFamily="34" charset="0"/>
              </a:rPr>
              <a:t>.</a:t>
            </a:r>
          </a:p>
        </p:txBody>
      </p:sp>
      <p:pic>
        <p:nvPicPr>
          <p:cNvPr id="5165" name="Picture 45" descr="C:\Documents and Settings\gary\My Documents\School work\chemistry\pictures\animation &amp; simulated experiments\animations and clipart\Atom-02.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219200"/>
            <a:ext cx="73342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5165"/>
                                        </p:tgtEl>
                                        <p:attrNameLst>
                                          <p:attrName>style.visibility</p:attrName>
                                        </p:attrNameLst>
                                      </p:cBhvr>
                                      <p:to>
                                        <p:strVal val="visible"/>
                                      </p:to>
                                    </p:set>
                                    <p:anim calcmode="lin" valueType="num">
                                      <p:cBhvr>
                                        <p:cTn id="7" dur="1000" fill="hold"/>
                                        <p:tgtEl>
                                          <p:spTgt spid="5165"/>
                                        </p:tgtEl>
                                        <p:attrNameLst>
                                          <p:attrName>ppt_w</p:attrName>
                                        </p:attrNameLst>
                                      </p:cBhvr>
                                      <p:tavLst>
                                        <p:tav tm="0">
                                          <p:val>
                                            <p:fltVal val="0"/>
                                          </p:val>
                                        </p:tav>
                                        <p:tav tm="100000">
                                          <p:val>
                                            <p:strVal val="#ppt_w"/>
                                          </p:val>
                                        </p:tav>
                                      </p:tavLst>
                                    </p:anim>
                                    <p:anim calcmode="lin" valueType="num">
                                      <p:cBhvr>
                                        <p:cTn id="8" dur="1000" fill="hold"/>
                                        <p:tgtEl>
                                          <p:spTgt spid="5165"/>
                                        </p:tgtEl>
                                        <p:attrNameLst>
                                          <p:attrName>ppt_h</p:attrName>
                                        </p:attrNameLst>
                                      </p:cBhvr>
                                      <p:tavLst>
                                        <p:tav tm="0">
                                          <p:val>
                                            <p:fltVal val="0"/>
                                          </p:val>
                                        </p:tav>
                                        <p:tav tm="100000">
                                          <p:val>
                                            <p:strVal val="#ppt_h"/>
                                          </p:val>
                                        </p:tav>
                                      </p:tavLst>
                                    </p:anim>
                                    <p:anim calcmode="lin" valueType="num">
                                      <p:cBhvr>
                                        <p:cTn id="9" dur="1000" fill="hold"/>
                                        <p:tgtEl>
                                          <p:spTgt spid="516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65"/>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5162"/>
                                        </p:tgtEl>
                                        <p:attrNameLst>
                                          <p:attrName>style.visibility</p:attrName>
                                        </p:attrNameLst>
                                      </p:cBhvr>
                                      <p:to>
                                        <p:strVal val="visible"/>
                                      </p:to>
                                    </p:set>
                                    <p:animEffect transition="in" filter="wipe(left)">
                                      <p:cBhvr>
                                        <p:cTn id="14" dur="500"/>
                                        <p:tgtEl>
                                          <p:spTgt spid="516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5161">
                                            <p:txEl>
                                              <p:pRg st="0" end="0"/>
                                            </p:txEl>
                                          </p:spTgt>
                                        </p:tgtEl>
                                        <p:attrNameLst>
                                          <p:attrName>style.visibility</p:attrName>
                                        </p:attrNameLst>
                                      </p:cBhvr>
                                      <p:to>
                                        <p:strVal val="visible"/>
                                      </p:to>
                                    </p:set>
                                    <p:animEffect transition="in" filter="wipe(left)">
                                      <p:cBhvr>
                                        <p:cTn id="19" dur="500"/>
                                        <p:tgtEl>
                                          <p:spTgt spid="5161">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5161">
                                            <p:txEl>
                                              <p:pRg st="1" end="1"/>
                                            </p:txEl>
                                          </p:spTgt>
                                        </p:tgtEl>
                                        <p:attrNameLst>
                                          <p:attrName>style.visibility</p:attrName>
                                        </p:attrNameLst>
                                      </p:cBhvr>
                                      <p:to>
                                        <p:strVal val="visible"/>
                                      </p:to>
                                    </p:set>
                                    <p:animEffect transition="in" filter="wipe(left)">
                                      <p:cBhvr>
                                        <p:cTn id="24" dur="500"/>
                                        <p:tgtEl>
                                          <p:spTgt spid="51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 grpId="0" build="p" autoUpdateAnimBg="0"/>
      <p:bldP spid="5162"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22531"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6147" name="Rectangle 3"/>
          <p:cNvSpPr>
            <a:spLocks noGrp="1" noChangeArrowheads="1"/>
          </p:cNvSpPr>
          <p:nvPr>
            <p:ph type="body" idx="1"/>
          </p:nvPr>
        </p:nvSpPr>
        <p:spPr>
          <a:xfrm>
            <a:off x="304800" y="533400"/>
            <a:ext cx="8153400" cy="1828800"/>
          </a:xfrm>
        </p:spPr>
        <p:txBody>
          <a:bodyPr/>
          <a:lstStyle/>
          <a:p>
            <a:pPr>
              <a:buFontTx/>
              <a:buNone/>
            </a:pPr>
            <a:r>
              <a:rPr lang="en-US" altLang="en-US" sz="2000" b="1" smtClean="0">
                <a:solidFill>
                  <a:schemeClr val="accent1"/>
                </a:solidFill>
                <a:latin typeface="Tahoma" panose="020B0604030504040204" pitchFamily="34" charset="0"/>
              </a:rPr>
              <a:t>(2) </a:t>
            </a:r>
            <a:r>
              <a:rPr lang="en-US" altLang="en-US" sz="2000" b="1" smtClean="0">
                <a:latin typeface="Tahoma" panose="020B0604030504040204" pitchFamily="34" charset="0"/>
              </a:rPr>
              <a:t>The increased K.E. of the reacting particles means the kinetic energy involved in the collisions is increased. This means a greater fraction of collisions will have the activation energy for the reaction. This can best be shown by...</a:t>
            </a:r>
          </a:p>
        </p:txBody>
      </p:sp>
      <p:grpSp>
        <p:nvGrpSpPr>
          <p:cNvPr id="6232" name="Group 88"/>
          <p:cNvGrpSpPr>
            <a:grpSpLocks/>
          </p:cNvGrpSpPr>
          <p:nvPr/>
        </p:nvGrpSpPr>
        <p:grpSpPr bwMode="auto">
          <a:xfrm>
            <a:off x="766763" y="2590800"/>
            <a:ext cx="7154862" cy="3948113"/>
            <a:chOff x="483" y="1632"/>
            <a:chExt cx="4507" cy="2487"/>
          </a:xfrm>
        </p:grpSpPr>
        <p:sp>
          <p:nvSpPr>
            <p:cNvPr id="22582" name="Line 64"/>
            <p:cNvSpPr>
              <a:spLocks noChangeShapeType="1"/>
            </p:cNvSpPr>
            <p:nvPr/>
          </p:nvSpPr>
          <p:spPr bwMode="auto">
            <a:xfrm flipH="1">
              <a:off x="1054" y="1632"/>
              <a:ext cx="2" cy="220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83" name="Line 65"/>
            <p:cNvSpPr>
              <a:spLocks noChangeShapeType="1"/>
            </p:cNvSpPr>
            <p:nvPr/>
          </p:nvSpPr>
          <p:spPr bwMode="auto">
            <a:xfrm>
              <a:off x="1054" y="3840"/>
              <a:ext cx="3936"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84" name="Text Box 66"/>
            <p:cNvSpPr txBox="1">
              <a:spLocks noChangeArrowheads="1"/>
            </p:cNvSpPr>
            <p:nvPr/>
          </p:nvSpPr>
          <p:spPr bwMode="auto">
            <a:xfrm rot="-5400000">
              <a:off x="-241" y="2445"/>
              <a:ext cx="177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t>No. of collisions</a:t>
              </a:r>
              <a:endParaRPr lang="en-US" altLang="en-US" sz="2400" b="1"/>
            </a:p>
          </p:txBody>
        </p:sp>
        <p:sp>
          <p:nvSpPr>
            <p:cNvPr id="22585" name="Text Box 67"/>
            <p:cNvSpPr txBox="1">
              <a:spLocks noChangeArrowheads="1"/>
            </p:cNvSpPr>
            <p:nvPr/>
          </p:nvSpPr>
          <p:spPr bwMode="auto">
            <a:xfrm>
              <a:off x="1630" y="3792"/>
              <a:ext cx="269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t>Kinetic Energy of collision</a:t>
              </a:r>
            </a:p>
          </p:txBody>
        </p:sp>
      </p:grpSp>
      <p:grpSp>
        <p:nvGrpSpPr>
          <p:cNvPr id="6212" name="Group 68"/>
          <p:cNvGrpSpPr>
            <a:grpSpLocks/>
          </p:cNvGrpSpPr>
          <p:nvPr/>
        </p:nvGrpSpPr>
        <p:grpSpPr bwMode="auto">
          <a:xfrm>
            <a:off x="1673225" y="2667000"/>
            <a:ext cx="6096000" cy="3429000"/>
            <a:chOff x="1056" y="1488"/>
            <a:chExt cx="3840" cy="2160"/>
          </a:xfrm>
        </p:grpSpPr>
        <p:grpSp>
          <p:nvGrpSpPr>
            <p:cNvPr id="22578" name="Group 69"/>
            <p:cNvGrpSpPr>
              <a:grpSpLocks/>
            </p:cNvGrpSpPr>
            <p:nvPr/>
          </p:nvGrpSpPr>
          <p:grpSpPr bwMode="auto">
            <a:xfrm>
              <a:off x="1056" y="1488"/>
              <a:ext cx="3840" cy="2160"/>
              <a:chOff x="1056" y="1488"/>
              <a:chExt cx="3840" cy="2160"/>
            </a:xfrm>
          </p:grpSpPr>
          <p:sp>
            <p:nvSpPr>
              <p:cNvPr id="22580" name="Freeform 70"/>
              <p:cNvSpPr>
                <a:spLocks/>
              </p:cNvSpPr>
              <p:nvPr/>
            </p:nvSpPr>
            <p:spPr bwMode="auto">
              <a:xfrm>
                <a:off x="1056" y="1488"/>
                <a:ext cx="1200" cy="2160"/>
              </a:xfrm>
              <a:custGeom>
                <a:avLst/>
                <a:gdLst>
                  <a:gd name="T0" fmla="*/ 0 w 1200"/>
                  <a:gd name="T1" fmla="*/ 2160 h 2160"/>
                  <a:gd name="T2" fmla="*/ 624 w 1200"/>
                  <a:gd name="T3" fmla="*/ 144 h 2160"/>
                  <a:gd name="T4" fmla="*/ 1200 w 1200"/>
                  <a:gd name="T5" fmla="*/ 1296 h 2160"/>
                  <a:gd name="T6" fmla="*/ 0 60000 65536"/>
                  <a:gd name="T7" fmla="*/ 0 60000 65536"/>
                  <a:gd name="T8" fmla="*/ 0 60000 65536"/>
                </a:gdLst>
                <a:ahLst/>
                <a:cxnLst>
                  <a:cxn ang="T6">
                    <a:pos x="T0" y="T1"/>
                  </a:cxn>
                  <a:cxn ang="T7">
                    <a:pos x="T2" y="T3"/>
                  </a:cxn>
                  <a:cxn ang="T8">
                    <a:pos x="T4" y="T5"/>
                  </a:cxn>
                </a:cxnLst>
                <a:rect l="0" t="0" r="r" b="b"/>
                <a:pathLst>
                  <a:path w="1200" h="2160">
                    <a:moveTo>
                      <a:pt x="0" y="2160"/>
                    </a:moveTo>
                    <a:cubicBezTo>
                      <a:pt x="212" y="1224"/>
                      <a:pt x="424" y="288"/>
                      <a:pt x="624" y="144"/>
                    </a:cubicBezTo>
                    <a:cubicBezTo>
                      <a:pt x="824" y="0"/>
                      <a:pt x="1012" y="648"/>
                      <a:pt x="1200" y="129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81" name="Freeform 71"/>
              <p:cNvSpPr>
                <a:spLocks/>
              </p:cNvSpPr>
              <p:nvPr/>
            </p:nvSpPr>
            <p:spPr bwMode="auto">
              <a:xfrm>
                <a:off x="2256" y="2784"/>
                <a:ext cx="2640" cy="816"/>
              </a:xfrm>
              <a:custGeom>
                <a:avLst/>
                <a:gdLst>
                  <a:gd name="T0" fmla="*/ 0 w 2640"/>
                  <a:gd name="T1" fmla="*/ 0 h 816"/>
                  <a:gd name="T2" fmla="*/ 672 w 2640"/>
                  <a:gd name="T3" fmla="*/ 624 h 816"/>
                  <a:gd name="T4" fmla="*/ 2640 w 2640"/>
                  <a:gd name="T5" fmla="*/ 816 h 816"/>
                  <a:gd name="T6" fmla="*/ 0 60000 65536"/>
                  <a:gd name="T7" fmla="*/ 0 60000 65536"/>
                  <a:gd name="T8" fmla="*/ 0 60000 65536"/>
                </a:gdLst>
                <a:ahLst/>
                <a:cxnLst>
                  <a:cxn ang="T6">
                    <a:pos x="T0" y="T1"/>
                  </a:cxn>
                  <a:cxn ang="T7">
                    <a:pos x="T2" y="T3"/>
                  </a:cxn>
                  <a:cxn ang="T8">
                    <a:pos x="T4" y="T5"/>
                  </a:cxn>
                </a:cxnLst>
                <a:rect l="0" t="0" r="r" b="b"/>
                <a:pathLst>
                  <a:path w="2640" h="816">
                    <a:moveTo>
                      <a:pt x="0" y="0"/>
                    </a:moveTo>
                    <a:cubicBezTo>
                      <a:pt x="116" y="244"/>
                      <a:pt x="232" y="488"/>
                      <a:pt x="672" y="624"/>
                    </a:cubicBezTo>
                    <a:cubicBezTo>
                      <a:pt x="1112" y="760"/>
                      <a:pt x="1876" y="788"/>
                      <a:pt x="2640" y="81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2579" name="Text Box 72"/>
            <p:cNvSpPr txBox="1">
              <a:spLocks noChangeArrowheads="1"/>
            </p:cNvSpPr>
            <p:nvPr/>
          </p:nvSpPr>
          <p:spPr bwMode="auto">
            <a:xfrm>
              <a:off x="1248" y="1536"/>
              <a:ext cx="43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t>T</a:t>
              </a:r>
              <a:r>
                <a:rPr lang="en-US" altLang="en-US" sz="2800" b="1" baseline="-25000"/>
                <a:t>1</a:t>
              </a:r>
              <a:endParaRPr lang="en-US" altLang="en-US" sz="2800" b="1"/>
            </a:p>
          </p:txBody>
        </p:sp>
      </p:grpSp>
      <p:grpSp>
        <p:nvGrpSpPr>
          <p:cNvPr id="6217" name="Group 73"/>
          <p:cNvGrpSpPr>
            <a:grpSpLocks/>
          </p:cNvGrpSpPr>
          <p:nvPr/>
        </p:nvGrpSpPr>
        <p:grpSpPr bwMode="auto">
          <a:xfrm>
            <a:off x="1673225" y="3352800"/>
            <a:ext cx="5943600" cy="2667000"/>
            <a:chOff x="1056" y="1920"/>
            <a:chExt cx="3744" cy="1680"/>
          </a:xfrm>
        </p:grpSpPr>
        <p:grpSp>
          <p:nvGrpSpPr>
            <p:cNvPr id="22574" name="Group 74"/>
            <p:cNvGrpSpPr>
              <a:grpSpLocks/>
            </p:cNvGrpSpPr>
            <p:nvPr/>
          </p:nvGrpSpPr>
          <p:grpSpPr bwMode="auto">
            <a:xfrm>
              <a:off x="1056" y="2184"/>
              <a:ext cx="3744" cy="1416"/>
              <a:chOff x="1056" y="2184"/>
              <a:chExt cx="3744" cy="1416"/>
            </a:xfrm>
          </p:grpSpPr>
          <p:sp>
            <p:nvSpPr>
              <p:cNvPr id="22576" name="Freeform 75"/>
              <p:cNvSpPr>
                <a:spLocks/>
              </p:cNvSpPr>
              <p:nvPr/>
            </p:nvSpPr>
            <p:spPr bwMode="auto">
              <a:xfrm>
                <a:off x="1056" y="2184"/>
                <a:ext cx="1920" cy="1416"/>
              </a:xfrm>
              <a:custGeom>
                <a:avLst/>
                <a:gdLst>
                  <a:gd name="T0" fmla="*/ 0 w 1920"/>
                  <a:gd name="T1" fmla="*/ 1416 h 1416"/>
                  <a:gd name="T2" fmla="*/ 1152 w 1920"/>
                  <a:gd name="T3" fmla="*/ 120 h 1416"/>
                  <a:gd name="T4" fmla="*/ 1920 w 1920"/>
                  <a:gd name="T5" fmla="*/ 696 h 1416"/>
                  <a:gd name="T6" fmla="*/ 0 60000 65536"/>
                  <a:gd name="T7" fmla="*/ 0 60000 65536"/>
                  <a:gd name="T8" fmla="*/ 0 60000 65536"/>
                </a:gdLst>
                <a:ahLst/>
                <a:cxnLst>
                  <a:cxn ang="T6">
                    <a:pos x="T0" y="T1"/>
                  </a:cxn>
                  <a:cxn ang="T7">
                    <a:pos x="T2" y="T3"/>
                  </a:cxn>
                  <a:cxn ang="T8">
                    <a:pos x="T4" y="T5"/>
                  </a:cxn>
                </a:cxnLst>
                <a:rect l="0" t="0" r="r" b="b"/>
                <a:pathLst>
                  <a:path w="1920" h="1416">
                    <a:moveTo>
                      <a:pt x="0" y="1416"/>
                    </a:moveTo>
                    <a:cubicBezTo>
                      <a:pt x="416" y="828"/>
                      <a:pt x="832" y="240"/>
                      <a:pt x="1152" y="120"/>
                    </a:cubicBezTo>
                    <a:cubicBezTo>
                      <a:pt x="1472" y="0"/>
                      <a:pt x="1696" y="348"/>
                      <a:pt x="1920" y="696"/>
                    </a:cubicBezTo>
                  </a:path>
                </a:pathLst>
              </a:custGeom>
              <a:noFill/>
              <a:ln w="3810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77" name="Freeform 76"/>
              <p:cNvSpPr>
                <a:spLocks/>
              </p:cNvSpPr>
              <p:nvPr/>
            </p:nvSpPr>
            <p:spPr bwMode="auto">
              <a:xfrm>
                <a:off x="2976" y="2880"/>
                <a:ext cx="1824" cy="672"/>
              </a:xfrm>
              <a:custGeom>
                <a:avLst/>
                <a:gdLst>
                  <a:gd name="T0" fmla="*/ 0 w 1824"/>
                  <a:gd name="T1" fmla="*/ 0 h 672"/>
                  <a:gd name="T2" fmla="*/ 576 w 1824"/>
                  <a:gd name="T3" fmla="*/ 480 h 672"/>
                  <a:gd name="T4" fmla="*/ 1824 w 1824"/>
                  <a:gd name="T5" fmla="*/ 672 h 672"/>
                  <a:gd name="T6" fmla="*/ 0 60000 65536"/>
                  <a:gd name="T7" fmla="*/ 0 60000 65536"/>
                  <a:gd name="T8" fmla="*/ 0 60000 65536"/>
                </a:gdLst>
                <a:ahLst/>
                <a:cxnLst>
                  <a:cxn ang="T6">
                    <a:pos x="T0" y="T1"/>
                  </a:cxn>
                  <a:cxn ang="T7">
                    <a:pos x="T2" y="T3"/>
                  </a:cxn>
                  <a:cxn ang="T8">
                    <a:pos x="T4" y="T5"/>
                  </a:cxn>
                </a:cxnLst>
                <a:rect l="0" t="0" r="r" b="b"/>
                <a:pathLst>
                  <a:path w="1824" h="672">
                    <a:moveTo>
                      <a:pt x="0" y="0"/>
                    </a:moveTo>
                    <a:cubicBezTo>
                      <a:pt x="136" y="184"/>
                      <a:pt x="272" y="368"/>
                      <a:pt x="576" y="480"/>
                    </a:cubicBezTo>
                    <a:cubicBezTo>
                      <a:pt x="880" y="592"/>
                      <a:pt x="1352" y="632"/>
                      <a:pt x="1824" y="672"/>
                    </a:cubicBezTo>
                  </a:path>
                </a:pathLst>
              </a:custGeom>
              <a:noFill/>
              <a:ln w="3810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2575" name="Text Box 77"/>
            <p:cNvSpPr txBox="1">
              <a:spLocks noChangeArrowheads="1"/>
            </p:cNvSpPr>
            <p:nvPr/>
          </p:nvSpPr>
          <p:spPr bwMode="auto">
            <a:xfrm>
              <a:off x="2208" y="1920"/>
              <a:ext cx="48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solidFill>
                    <a:schemeClr val="folHlink"/>
                  </a:solidFill>
                </a:rPr>
                <a:t>T</a:t>
              </a:r>
              <a:r>
                <a:rPr lang="en-US" altLang="en-US" sz="2800" baseline="-25000">
                  <a:solidFill>
                    <a:schemeClr val="folHlink"/>
                  </a:solidFill>
                </a:rPr>
                <a:t>2</a:t>
              </a:r>
              <a:endParaRPr lang="en-US" altLang="en-US" sz="2800"/>
            </a:p>
          </p:txBody>
        </p:sp>
      </p:grpSp>
      <p:grpSp>
        <p:nvGrpSpPr>
          <p:cNvPr id="6222" name="Group 78"/>
          <p:cNvGrpSpPr>
            <a:grpSpLocks/>
          </p:cNvGrpSpPr>
          <p:nvPr/>
        </p:nvGrpSpPr>
        <p:grpSpPr bwMode="auto">
          <a:xfrm>
            <a:off x="1673225" y="4279900"/>
            <a:ext cx="6096000" cy="1816100"/>
            <a:chOff x="1056" y="2504"/>
            <a:chExt cx="3840" cy="1144"/>
          </a:xfrm>
        </p:grpSpPr>
        <p:grpSp>
          <p:nvGrpSpPr>
            <p:cNvPr id="22570" name="Group 79"/>
            <p:cNvGrpSpPr>
              <a:grpSpLocks/>
            </p:cNvGrpSpPr>
            <p:nvPr/>
          </p:nvGrpSpPr>
          <p:grpSpPr bwMode="auto">
            <a:xfrm>
              <a:off x="1056" y="2504"/>
              <a:ext cx="3840" cy="1144"/>
              <a:chOff x="1056" y="2504"/>
              <a:chExt cx="3840" cy="1144"/>
            </a:xfrm>
          </p:grpSpPr>
          <p:sp>
            <p:nvSpPr>
              <p:cNvPr id="22572" name="Freeform 80"/>
              <p:cNvSpPr>
                <a:spLocks/>
              </p:cNvSpPr>
              <p:nvPr/>
            </p:nvSpPr>
            <p:spPr bwMode="auto">
              <a:xfrm>
                <a:off x="1056" y="2504"/>
                <a:ext cx="3024" cy="1144"/>
              </a:xfrm>
              <a:custGeom>
                <a:avLst/>
                <a:gdLst>
                  <a:gd name="T0" fmla="*/ 0 w 3024"/>
                  <a:gd name="T1" fmla="*/ 1144 h 1144"/>
                  <a:gd name="T2" fmla="*/ 1728 w 3024"/>
                  <a:gd name="T3" fmla="*/ 88 h 1144"/>
                  <a:gd name="T4" fmla="*/ 3024 w 3024"/>
                  <a:gd name="T5" fmla="*/ 616 h 1144"/>
                  <a:gd name="T6" fmla="*/ 0 60000 65536"/>
                  <a:gd name="T7" fmla="*/ 0 60000 65536"/>
                  <a:gd name="T8" fmla="*/ 0 60000 65536"/>
                </a:gdLst>
                <a:ahLst/>
                <a:cxnLst>
                  <a:cxn ang="T6">
                    <a:pos x="T0" y="T1"/>
                  </a:cxn>
                  <a:cxn ang="T7">
                    <a:pos x="T2" y="T3"/>
                  </a:cxn>
                  <a:cxn ang="T8">
                    <a:pos x="T4" y="T5"/>
                  </a:cxn>
                </a:cxnLst>
                <a:rect l="0" t="0" r="r" b="b"/>
                <a:pathLst>
                  <a:path w="3024" h="1144">
                    <a:moveTo>
                      <a:pt x="0" y="1144"/>
                    </a:moveTo>
                    <a:cubicBezTo>
                      <a:pt x="612" y="660"/>
                      <a:pt x="1224" y="176"/>
                      <a:pt x="1728" y="88"/>
                    </a:cubicBezTo>
                    <a:cubicBezTo>
                      <a:pt x="2232" y="0"/>
                      <a:pt x="2628" y="308"/>
                      <a:pt x="3024" y="616"/>
                    </a:cubicBezTo>
                  </a:path>
                </a:pathLst>
              </a:custGeom>
              <a:noFill/>
              <a:ln w="38100" cmpd="sng">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73" name="Freeform 81"/>
              <p:cNvSpPr>
                <a:spLocks/>
              </p:cNvSpPr>
              <p:nvPr/>
            </p:nvSpPr>
            <p:spPr bwMode="auto">
              <a:xfrm>
                <a:off x="4080" y="3120"/>
                <a:ext cx="816" cy="400"/>
              </a:xfrm>
              <a:custGeom>
                <a:avLst/>
                <a:gdLst>
                  <a:gd name="T0" fmla="*/ 0 w 816"/>
                  <a:gd name="T1" fmla="*/ 0 h 400"/>
                  <a:gd name="T2" fmla="*/ 528 w 816"/>
                  <a:gd name="T3" fmla="*/ 336 h 400"/>
                  <a:gd name="T4" fmla="*/ 816 w 816"/>
                  <a:gd name="T5" fmla="*/ 384 h 400"/>
                  <a:gd name="T6" fmla="*/ 0 60000 65536"/>
                  <a:gd name="T7" fmla="*/ 0 60000 65536"/>
                  <a:gd name="T8" fmla="*/ 0 60000 65536"/>
                </a:gdLst>
                <a:ahLst/>
                <a:cxnLst>
                  <a:cxn ang="T6">
                    <a:pos x="T0" y="T1"/>
                  </a:cxn>
                  <a:cxn ang="T7">
                    <a:pos x="T2" y="T3"/>
                  </a:cxn>
                  <a:cxn ang="T8">
                    <a:pos x="T4" y="T5"/>
                  </a:cxn>
                </a:cxnLst>
                <a:rect l="0" t="0" r="r" b="b"/>
                <a:pathLst>
                  <a:path w="816" h="400">
                    <a:moveTo>
                      <a:pt x="0" y="0"/>
                    </a:moveTo>
                    <a:cubicBezTo>
                      <a:pt x="196" y="136"/>
                      <a:pt x="392" y="272"/>
                      <a:pt x="528" y="336"/>
                    </a:cubicBezTo>
                    <a:cubicBezTo>
                      <a:pt x="664" y="400"/>
                      <a:pt x="768" y="376"/>
                      <a:pt x="816" y="384"/>
                    </a:cubicBezTo>
                  </a:path>
                </a:pathLst>
              </a:custGeom>
              <a:noFill/>
              <a:ln w="38100" cmpd="sng">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2571" name="Text Box 82"/>
            <p:cNvSpPr txBox="1">
              <a:spLocks noChangeArrowheads="1"/>
            </p:cNvSpPr>
            <p:nvPr/>
          </p:nvSpPr>
          <p:spPr bwMode="auto">
            <a:xfrm>
              <a:off x="3840" y="2640"/>
              <a:ext cx="528" cy="333"/>
            </a:xfrm>
            <a:prstGeom prst="rect">
              <a:avLst/>
            </a:prstGeom>
            <a:noFill/>
            <a:ln w="9525">
              <a:solidFill>
                <a:srgbClr val="FF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chemeClr val="accent1"/>
                  </a:solidFill>
                </a:rPr>
                <a:t>T</a:t>
              </a:r>
              <a:r>
                <a:rPr lang="en-US" altLang="en-US" sz="2800" b="1" baseline="-25000">
                  <a:solidFill>
                    <a:schemeClr val="accent1"/>
                  </a:solidFill>
                </a:rPr>
                <a:t>3</a:t>
              </a:r>
              <a:endParaRPr lang="en-US" altLang="en-US" sz="2800" b="1">
                <a:solidFill>
                  <a:schemeClr val="accent1"/>
                </a:solidFill>
              </a:endParaRPr>
            </a:p>
          </p:txBody>
        </p:sp>
      </p:grpSp>
      <p:grpSp>
        <p:nvGrpSpPr>
          <p:cNvPr id="6233" name="Group 89"/>
          <p:cNvGrpSpPr>
            <a:grpSpLocks/>
          </p:cNvGrpSpPr>
          <p:nvPr/>
        </p:nvGrpSpPr>
        <p:grpSpPr bwMode="auto">
          <a:xfrm>
            <a:off x="5486400" y="2590800"/>
            <a:ext cx="1905000" cy="3505200"/>
            <a:chOff x="3456" y="1632"/>
            <a:chExt cx="1200" cy="2448"/>
          </a:xfrm>
        </p:grpSpPr>
        <p:sp>
          <p:nvSpPr>
            <p:cNvPr id="22568" name="Line 84"/>
            <p:cNvSpPr>
              <a:spLocks noChangeShapeType="1"/>
            </p:cNvSpPr>
            <p:nvPr/>
          </p:nvSpPr>
          <p:spPr bwMode="auto">
            <a:xfrm flipV="1">
              <a:off x="3456" y="1872"/>
              <a:ext cx="0" cy="2208"/>
            </a:xfrm>
            <a:prstGeom prst="line">
              <a:avLst/>
            </a:prstGeom>
            <a:noFill/>
            <a:ln w="57150">
              <a:solidFill>
                <a:srgbClr val="00FF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9" name="Text Box 85"/>
            <p:cNvSpPr txBox="1">
              <a:spLocks noChangeArrowheads="1"/>
            </p:cNvSpPr>
            <p:nvPr/>
          </p:nvSpPr>
          <p:spPr bwMode="auto">
            <a:xfrm>
              <a:off x="3504" y="1632"/>
              <a:ext cx="1152" cy="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ts val="2800"/>
                </a:lnSpc>
                <a:spcBef>
                  <a:spcPct val="5000"/>
                </a:spcBef>
                <a:buFontTx/>
                <a:buNone/>
              </a:pPr>
              <a:r>
                <a:rPr lang="en-US" altLang="en-US" sz="2800">
                  <a:solidFill>
                    <a:srgbClr val="00FF00"/>
                  </a:solidFill>
                </a:rPr>
                <a:t>Activation</a:t>
              </a:r>
            </a:p>
            <a:p>
              <a:pPr>
                <a:lnSpc>
                  <a:spcPts val="2800"/>
                </a:lnSpc>
                <a:spcBef>
                  <a:spcPct val="5000"/>
                </a:spcBef>
                <a:buFontTx/>
                <a:buNone/>
              </a:pPr>
              <a:r>
                <a:rPr lang="en-US" altLang="en-US" sz="2800">
                  <a:solidFill>
                    <a:srgbClr val="00FF00"/>
                  </a:solidFill>
                </a:rPr>
                <a:t>Energy</a:t>
              </a:r>
              <a:endParaRPr lang="en-US" altLang="en-US" sz="2800"/>
            </a:p>
          </p:txBody>
        </p:sp>
      </p:grpSp>
      <p:graphicFrame>
        <p:nvGraphicFramePr>
          <p:cNvPr id="22538" name="Object 86"/>
          <p:cNvGraphicFramePr>
            <a:graphicFrameLocks noChangeAspect="1"/>
          </p:cNvGraphicFramePr>
          <p:nvPr/>
        </p:nvGraphicFramePr>
        <p:xfrm>
          <a:off x="7772400" y="0"/>
          <a:ext cx="1600200" cy="1316038"/>
        </p:xfrm>
        <a:graphic>
          <a:graphicData uri="http://schemas.openxmlformats.org/presentationml/2006/ole">
            <mc:AlternateContent xmlns:mc="http://schemas.openxmlformats.org/markup-compatibility/2006">
              <mc:Choice xmlns:v="urn:schemas-microsoft-com:vml" Requires="v">
                <p:oleObj spid="_x0000_s22590" name="WordArt 3.0" r:id="rId5" imgW="6099501" imgH="4064491" progId="MSWordArt.2">
                  <p:embed/>
                </p:oleObj>
              </mc:Choice>
              <mc:Fallback>
                <p:oleObj name="WordArt 3.0" r:id="rId5" imgW="6099501" imgH="4064491" progId="MSWordArt.2">
                  <p:embed/>
                  <p:pic>
                    <p:nvPicPr>
                      <p:cNvPr id="0" name="Object 8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6243" name="Group 99"/>
          <p:cNvGrpSpPr>
            <a:grpSpLocks/>
          </p:cNvGrpSpPr>
          <p:nvPr/>
        </p:nvGrpSpPr>
        <p:grpSpPr bwMode="auto">
          <a:xfrm>
            <a:off x="5486400" y="5867400"/>
            <a:ext cx="2057400" cy="228600"/>
            <a:chOff x="3456" y="3696"/>
            <a:chExt cx="1296" cy="144"/>
          </a:xfrm>
        </p:grpSpPr>
        <p:sp>
          <p:nvSpPr>
            <p:cNvPr id="22559" name="Line 90"/>
            <p:cNvSpPr>
              <a:spLocks noChangeShapeType="1"/>
            </p:cNvSpPr>
            <p:nvPr/>
          </p:nvSpPr>
          <p:spPr bwMode="auto">
            <a:xfrm flipH="1">
              <a:off x="3456" y="3696"/>
              <a:ext cx="96" cy="144"/>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0" name="Line 91"/>
            <p:cNvSpPr>
              <a:spLocks noChangeShapeType="1"/>
            </p:cNvSpPr>
            <p:nvPr/>
          </p:nvSpPr>
          <p:spPr bwMode="auto">
            <a:xfrm flipH="1">
              <a:off x="3648" y="3744"/>
              <a:ext cx="48"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1" name="Line 92"/>
            <p:cNvSpPr>
              <a:spLocks noChangeShapeType="1"/>
            </p:cNvSpPr>
            <p:nvPr/>
          </p:nvSpPr>
          <p:spPr bwMode="auto">
            <a:xfrm flipH="1">
              <a:off x="3792" y="3744"/>
              <a:ext cx="48"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2" name="Line 93"/>
            <p:cNvSpPr>
              <a:spLocks noChangeShapeType="1"/>
            </p:cNvSpPr>
            <p:nvPr/>
          </p:nvSpPr>
          <p:spPr bwMode="auto">
            <a:xfrm flipH="1">
              <a:off x="3936" y="3744"/>
              <a:ext cx="48" cy="96"/>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3" name="Line 94"/>
            <p:cNvSpPr>
              <a:spLocks noChangeShapeType="1"/>
            </p:cNvSpPr>
            <p:nvPr/>
          </p:nvSpPr>
          <p:spPr bwMode="auto">
            <a:xfrm flipH="1">
              <a:off x="4080" y="3792"/>
              <a:ext cx="48" cy="4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4" name="Line 95"/>
            <p:cNvSpPr>
              <a:spLocks noChangeShapeType="1"/>
            </p:cNvSpPr>
            <p:nvPr/>
          </p:nvSpPr>
          <p:spPr bwMode="auto">
            <a:xfrm flipH="1">
              <a:off x="4224" y="3792"/>
              <a:ext cx="48" cy="4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5" name="Line 96"/>
            <p:cNvSpPr>
              <a:spLocks noChangeShapeType="1"/>
            </p:cNvSpPr>
            <p:nvPr/>
          </p:nvSpPr>
          <p:spPr bwMode="auto">
            <a:xfrm flipH="1">
              <a:off x="4416" y="3792"/>
              <a:ext cx="48" cy="4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6" name="Line 97"/>
            <p:cNvSpPr>
              <a:spLocks noChangeShapeType="1"/>
            </p:cNvSpPr>
            <p:nvPr/>
          </p:nvSpPr>
          <p:spPr bwMode="auto">
            <a:xfrm flipH="1">
              <a:off x="4560" y="3792"/>
              <a:ext cx="48" cy="4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67" name="Line 98"/>
            <p:cNvSpPr>
              <a:spLocks noChangeShapeType="1"/>
            </p:cNvSpPr>
            <p:nvPr/>
          </p:nvSpPr>
          <p:spPr bwMode="auto">
            <a:xfrm flipH="1">
              <a:off x="4704" y="3792"/>
              <a:ext cx="48" cy="48"/>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250" name="Group 106"/>
          <p:cNvGrpSpPr>
            <a:grpSpLocks/>
          </p:cNvGrpSpPr>
          <p:nvPr/>
        </p:nvGrpSpPr>
        <p:grpSpPr bwMode="auto">
          <a:xfrm>
            <a:off x="5486400" y="5638800"/>
            <a:ext cx="1981200" cy="457200"/>
            <a:chOff x="3456" y="3552"/>
            <a:chExt cx="1248" cy="288"/>
          </a:xfrm>
        </p:grpSpPr>
        <p:sp>
          <p:nvSpPr>
            <p:cNvPr id="22553" name="Line 100"/>
            <p:cNvSpPr>
              <a:spLocks noChangeShapeType="1"/>
            </p:cNvSpPr>
            <p:nvPr/>
          </p:nvSpPr>
          <p:spPr bwMode="auto">
            <a:xfrm>
              <a:off x="3456" y="3696"/>
              <a:ext cx="144" cy="144"/>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4" name="Line 101"/>
            <p:cNvSpPr>
              <a:spLocks noChangeShapeType="1"/>
            </p:cNvSpPr>
            <p:nvPr/>
          </p:nvSpPr>
          <p:spPr bwMode="auto">
            <a:xfrm>
              <a:off x="3504" y="3552"/>
              <a:ext cx="288" cy="288"/>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5" name="Line 102"/>
            <p:cNvSpPr>
              <a:spLocks noChangeShapeType="1"/>
            </p:cNvSpPr>
            <p:nvPr/>
          </p:nvSpPr>
          <p:spPr bwMode="auto">
            <a:xfrm>
              <a:off x="3744" y="3600"/>
              <a:ext cx="240" cy="24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6" name="Line 103"/>
            <p:cNvSpPr>
              <a:spLocks noChangeShapeType="1"/>
            </p:cNvSpPr>
            <p:nvPr/>
          </p:nvSpPr>
          <p:spPr bwMode="auto">
            <a:xfrm>
              <a:off x="4032" y="3648"/>
              <a:ext cx="192" cy="192"/>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7" name="Line 104"/>
            <p:cNvSpPr>
              <a:spLocks noChangeShapeType="1"/>
            </p:cNvSpPr>
            <p:nvPr/>
          </p:nvSpPr>
          <p:spPr bwMode="auto">
            <a:xfrm>
              <a:off x="4608" y="3744"/>
              <a:ext cx="96" cy="96"/>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8" name="Line 105"/>
            <p:cNvSpPr>
              <a:spLocks noChangeShapeType="1"/>
            </p:cNvSpPr>
            <p:nvPr/>
          </p:nvSpPr>
          <p:spPr bwMode="auto">
            <a:xfrm>
              <a:off x="4320" y="3696"/>
              <a:ext cx="144" cy="144"/>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258" name="Group 114"/>
          <p:cNvGrpSpPr>
            <a:grpSpLocks/>
          </p:cNvGrpSpPr>
          <p:nvPr/>
        </p:nvGrpSpPr>
        <p:grpSpPr bwMode="auto">
          <a:xfrm>
            <a:off x="5638800" y="4648200"/>
            <a:ext cx="1828800" cy="1447800"/>
            <a:chOff x="3552" y="2928"/>
            <a:chExt cx="1152" cy="912"/>
          </a:xfrm>
        </p:grpSpPr>
        <p:sp>
          <p:nvSpPr>
            <p:cNvPr id="22546" name="Line 107"/>
            <p:cNvSpPr>
              <a:spLocks noChangeShapeType="1"/>
            </p:cNvSpPr>
            <p:nvPr/>
          </p:nvSpPr>
          <p:spPr bwMode="auto">
            <a:xfrm>
              <a:off x="3552" y="2928"/>
              <a:ext cx="0" cy="91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47" name="Line 108"/>
            <p:cNvSpPr>
              <a:spLocks noChangeShapeType="1"/>
            </p:cNvSpPr>
            <p:nvPr/>
          </p:nvSpPr>
          <p:spPr bwMode="auto">
            <a:xfrm>
              <a:off x="3744" y="3072"/>
              <a:ext cx="0" cy="768"/>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48" name="Line 109"/>
            <p:cNvSpPr>
              <a:spLocks noChangeShapeType="1"/>
            </p:cNvSpPr>
            <p:nvPr/>
          </p:nvSpPr>
          <p:spPr bwMode="auto">
            <a:xfrm>
              <a:off x="3936" y="3216"/>
              <a:ext cx="0" cy="62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49" name="Line 110"/>
            <p:cNvSpPr>
              <a:spLocks noChangeShapeType="1"/>
            </p:cNvSpPr>
            <p:nvPr/>
          </p:nvSpPr>
          <p:spPr bwMode="auto">
            <a:xfrm>
              <a:off x="4128" y="3360"/>
              <a:ext cx="0" cy="48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0" name="Line 111"/>
            <p:cNvSpPr>
              <a:spLocks noChangeShapeType="1"/>
            </p:cNvSpPr>
            <p:nvPr/>
          </p:nvSpPr>
          <p:spPr bwMode="auto">
            <a:xfrm>
              <a:off x="4320" y="3504"/>
              <a:ext cx="0" cy="336"/>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1" name="Line 112"/>
            <p:cNvSpPr>
              <a:spLocks noChangeShapeType="1"/>
            </p:cNvSpPr>
            <p:nvPr/>
          </p:nvSpPr>
          <p:spPr bwMode="auto">
            <a:xfrm>
              <a:off x="4512" y="3600"/>
              <a:ext cx="0" cy="24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552" name="Line 113"/>
            <p:cNvSpPr>
              <a:spLocks noChangeShapeType="1"/>
            </p:cNvSpPr>
            <p:nvPr/>
          </p:nvSpPr>
          <p:spPr bwMode="auto">
            <a:xfrm flipH="1">
              <a:off x="4704" y="3696"/>
              <a:ext cx="0" cy="144"/>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261" name="Group 117"/>
          <p:cNvGrpSpPr>
            <a:grpSpLocks/>
          </p:cNvGrpSpPr>
          <p:nvPr/>
        </p:nvGrpSpPr>
        <p:grpSpPr bwMode="auto">
          <a:xfrm>
            <a:off x="3200400" y="2438400"/>
            <a:ext cx="1828800" cy="457200"/>
            <a:chOff x="4560" y="2016"/>
            <a:chExt cx="1152" cy="288"/>
          </a:xfrm>
        </p:grpSpPr>
        <p:sp>
          <p:nvSpPr>
            <p:cNvPr id="22544" name="Text Box 115"/>
            <p:cNvSpPr txBox="1">
              <a:spLocks noChangeArrowheads="1"/>
            </p:cNvSpPr>
            <p:nvPr/>
          </p:nvSpPr>
          <p:spPr bwMode="auto">
            <a:xfrm>
              <a:off x="4560" y="2016"/>
              <a:ext cx="720" cy="288"/>
            </a:xfrm>
            <a:prstGeom prst="rect">
              <a:avLst/>
            </a:prstGeom>
            <a:solidFill>
              <a:srgbClr val="6600CC"/>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T</a:t>
              </a:r>
              <a:r>
                <a:rPr lang="en-US" altLang="en-US" sz="2400" b="1" baseline="-25000"/>
                <a:t>1</a:t>
              </a:r>
              <a:r>
                <a:rPr lang="en-US" altLang="en-US" sz="2400" b="1"/>
                <a:t> </a:t>
              </a:r>
              <a:r>
                <a:rPr lang="en-US" altLang="en-US" sz="2400" b="1">
                  <a:solidFill>
                    <a:schemeClr val="folHlink"/>
                  </a:solidFill>
                </a:rPr>
                <a:t>&lt; T</a:t>
              </a:r>
              <a:r>
                <a:rPr lang="en-US" altLang="en-US" sz="2400" b="1" baseline="-25000">
                  <a:solidFill>
                    <a:schemeClr val="folHlink"/>
                  </a:solidFill>
                </a:rPr>
                <a:t>2</a:t>
              </a:r>
              <a:r>
                <a:rPr lang="en-US" altLang="en-US" sz="2400" b="1"/>
                <a:t> </a:t>
              </a:r>
            </a:p>
          </p:txBody>
        </p:sp>
        <p:sp>
          <p:nvSpPr>
            <p:cNvPr id="22545" name="Text Box 116"/>
            <p:cNvSpPr txBox="1">
              <a:spLocks noChangeArrowheads="1"/>
            </p:cNvSpPr>
            <p:nvPr/>
          </p:nvSpPr>
          <p:spPr bwMode="auto">
            <a:xfrm>
              <a:off x="5232" y="2016"/>
              <a:ext cx="480" cy="288"/>
            </a:xfrm>
            <a:prstGeom prst="rect">
              <a:avLst/>
            </a:prstGeom>
            <a:solidFill>
              <a:srgbClr val="6600CC"/>
            </a:solidFill>
            <a:ln>
              <a:noFill/>
            </a:ln>
            <a:effectLst/>
            <a:extLs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accent1"/>
                  </a:solidFill>
                </a:rPr>
                <a:t>&lt; T</a:t>
              </a:r>
              <a:r>
                <a:rPr lang="en-US" altLang="en-US" sz="2400" b="1" baseline="-25000">
                  <a:solidFill>
                    <a:schemeClr val="accent1"/>
                  </a:solidFill>
                </a:rPr>
                <a:t>3</a:t>
              </a:r>
              <a:endParaRPr lang="en-US" altLang="en-US" sz="2400" b="1">
                <a:solidFill>
                  <a:schemeClr val="accent1"/>
                </a:solidFill>
              </a:endParaRPr>
            </a:p>
          </p:txBody>
        </p:sp>
      </p:grpSp>
      <p:sp>
        <p:nvSpPr>
          <p:cNvPr id="22543" name="AutoShape 118">
            <a:hlinkClick r:id="rId7" action="ppaction://hlinkfile" highlightClick="1"/>
          </p:cNvPr>
          <p:cNvSpPr>
            <a:spLocks noChangeArrowheads="1"/>
          </p:cNvSpPr>
          <p:nvPr/>
        </p:nvSpPr>
        <p:spPr bwMode="auto">
          <a:xfrm>
            <a:off x="7696200" y="1981200"/>
            <a:ext cx="1447800" cy="990600"/>
          </a:xfrm>
          <a:prstGeom prst="actionButtonMovie">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b="1"/>
              <a:t>Temp. effect</a:t>
            </a:r>
          </a:p>
          <a:p>
            <a:pPr algn="ctr">
              <a:spcBef>
                <a:spcPct val="0"/>
              </a:spcBef>
              <a:buFontTx/>
              <a:buNone/>
            </a:pPr>
            <a:r>
              <a:rPr lang="en-US" altLang="en-US" sz="1400" b="1"/>
              <a:t>simulation</a:t>
            </a:r>
            <a:endParaRPr lang="en-GB" altLang="en-US" sz="1400" b="1"/>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wipe(left)">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6232"/>
                                        </p:tgtEl>
                                        <p:attrNameLst>
                                          <p:attrName>style.visibility</p:attrName>
                                        </p:attrNameLst>
                                      </p:cBhvr>
                                      <p:to>
                                        <p:strVal val="visible"/>
                                      </p:to>
                                    </p:set>
                                    <p:anim calcmode="lin" valueType="num">
                                      <p:cBhvr>
                                        <p:cTn id="12" dur="1000" fill="hold"/>
                                        <p:tgtEl>
                                          <p:spTgt spid="6232"/>
                                        </p:tgtEl>
                                        <p:attrNameLst>
                                          <p:attrName>ppt_w</p:attrName>
                                        </p:attrNameLst>
                                      </p:cBhvr>
                                      <p:tavLst>
                                        <p:tav tm="0">
                                          <p:val>
                                            <p:fltVal val="0"/>
                                          </p:val>
                                        </p:tav>
                                        <p:tav tm="100000">
                                          <p:val>
                                            <p:strVal val="#ppt_w"/>
                                          </p:val>
                                        </p:tav>
                                      </p:tavLst>
                                    </p:anim>
                                    <p:anim calcmode="lin" valueType="num">
                                      <p:cBhvr>
                                        <p:cTn id="13" dur="1000" fill="hold"/>
                                        <p:tgtEl>
                                          <p:spTgt spid="6232"/>
                                        </p:tgtEl>
                                        <p:attrNameLst>
                                          <p:attrName>ppt_h</p:attrName>
                                        </p:attrNameLst>
                                      </p:cBhvr>
                                      <p:tavLst>
                                        <p:tav tm="0">
                                          <p:val>
                                            <p:fltVal val="0"/>
                                          </p:val>
                                        </p:tav>
                                        <p:tav tm="100000">
                                          <p:val>
                                            <p:strVal val="#ppt_h"/>
                                          </p:val>
                                        </p:tav>
                                      </p:tavLst>
                                    </p:anim>
                                    <p:anim calcmode="lin" valueType="num">
                                      <p:cBhvr>
                                        <p:cTn id="14" dur="1000" fill="hold"/>
                                        <p:tgtEl>
                                          <p:spTgt spid="6232"/>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6232"/>
                                        </p:tgtEl>
                                        <p:attrNameLst>
                                          <p:attrName>ppt_y</p:attrName>
                                        </p:attrNameLst>
                                      </p:cBhvr>
                                      <p:tavLst>
                                        <p:tav tm="0" fmla="#ppt_y+(sin(-2*pi*(1-$))*-#ppt_x+cos(-2*pi*(1-$))*(1-#ppt_y))*(1-$)">
                                          <p:val>
                                            <p:fltVal val="0"/>
                                          </p:val>
                                        </p:tav>
                                        <p:tav tm="100000">
                                          <p:val>
                                            <p:fltVal val="1"/>
                                          </p:val>
                                        </p:tav>
                                      </p:tavLst>
                                    </p:anim>
                                  </p:childTnLst>
                                </p:cTn>
                              </p:par>
                            </p:childTnLst>
                          </p:cTn>
                        </p:par>
                        <p:par>
                          <p:cTn id="16" fill="hold" nodeType="afterGroup">
                            <p:stCondLst>
                              <p:cond delay="1000"/>
                            </p:stCondLst>
                            <p:childTnLst>
                              <p:par>
                                <p:cTn id="17" presetID="2" presetClass="entr" presetSubtype="12" fill="hold" nodeType="afterEffect">
                                  <p:stCondLst>
                                    <p:cond delay="0"/>
                                  </p:stCondLst>
                                  <p:childTnLst>
                                    <p:set>
                                      <p:cBhvr>
                                        <p:cTn id="18" dur="1" fill="hold">
                                          <p:stCondLst>
                                            <p:cond delay="0"/>
                                          </p:stCondLst>
                                        </p:cTn>
                                        <p:tgtEl>
                                          <p:spTgt spid="6261"/>
                                        </p:tgtEl>
                                        <p:attrNameLst>
                                          <p:attrName>style.visibility</p:attrName>
                                        </p:attrNameLst>
                                      </p:cBhvr>
                                      <p:to>
                                        <p:strVal val="visible"/>
                                      </p:to>
                                    </p:set>
                                    <p:anim calcmode="lin" valueType="num">
                                      <p:cBhvr additive="base">
                                        <p:cTn id="19" dur="500" fill="hold"/>
                                        <p:tgtEl>
                                          <p:spTgt spid="6261"/>
                                        </p:tgtEl>
                                        <p:attrNameLst>
                                          <p:attrName>ppt_x</p:attrName>
                                        </p:attrNameLst>
                                      </p:cBhvr>
                                      <p:tavLst>
                                        <p:tav tm="0">
                                          <p:val>
                                            <p:strVal val="0-#ppt_w/2"/>
                                          </p:val>
                                        </p:tav>
                                        <p:tav tm="100000">
                                          <p:val>
                                            <p:strVal val="#ppt_x"/>
                                          </p:val>
                                        </p:tav>
                                      </p:tavLst>
                                    </p:anim>
                                    <p:anim calcmode="lin" valueType="num">
                                      <p:cBhvr additive="base">
                                        <p:cTn id="20" dur="500" fill="hold"/>
                                        <p:tgtEl>
                                          <p:spTgt spid="6261"/>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1500"/>
                            </p:stCondLst>
                            <p:childTnLst>
                              <p:par>
                                <p:cTn id="22" presetID="2" presetClass="entr" presetSubtype="2" fill="hold" nodeType="afterEffect">
                                  <p:stCondLst>
                                    <p:cond delay="0"/>
                                  </p:stCondLst>
                                  <p:childTnLst>
                                    <p:set>
                                      <p:cBhvr>
                                        <p:cTn id="23" dur="1" fill="hold">
                                          <p:stCondLst>
                                            <p:cond delay="0"/>
                                          </p:stCondLst>
                                        </p:cTn>
                                        <p:tgtEl>
                                          <p:spTgt spid="6233"/>
                                        </p:tgtEl>
                                        <p:attrNameLst>
                                          <p:attrName>style.visibility</p:attrName>
                                        </p:attrNameLst>
                                      </p:cBhvr>
                                      <p:to>
                                        <p:strVal val="visible"/>
                                      </p:to>
                                    </p:set>
                                    <p:anim calcmode="lin" valueType="num">
                                      <p:cBhvr additive="base">
                                        <p:cTn id="24" dur="500" fill="hold"/>
                                        <p:tgtEl>
                                          <p:spTgt spid="6233"/>
                                        </p:tgtEl>
                                        <p:attrNameLst>
                                          <p:attrName>ppt_x</p:attrName>
                                        </p:attrNameLst>
                                      </p:cBhvr>
                                      <p:tavLst>
                                        <p:tav tm="0">
                                          <p:val>
                                            <p:strVal val="1+#ppt_w/2"/>
                                          </p:val>
                                        </p:tav>
                                        <p:tav tm="100000">
                                          <p:val>
                                            <p:strVal val="#ppt_x"/>
                                          </p:val>
                                        </p:tav>
                                      </p:tavLst>
                                    </p:anim>
                                    <p:anim calcmode="lin" valueType="num">
                                      <p:cBhvr additive="base">
                                        <p:cTn id="25" dur="500" fill="hold"/>
                                        <p:tgtEl>
                                          <p:spTgt spid="6233"/>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6212"/>
                                        </p:tgtEl>
                                        <p:attrNameLst>
                                          <p:attrName>style.visibility</p:attrName>
                                        </p:attrNameLst>
                                      </p:cBhvr>
                                      <p:to>
                                        <p:strVal val="visible"/>
                                      </p:to>
                                    </p:set>
                                    <p:animEffect transition="in" filter="wipe(left)">
                                      <p:cBhvr>
                                        <p:cTn id="30" dur="500"/>
                                        <p:tgtEl>
                                          <p:spTgt spid="6212"/>
                                        </p:tgtEl>
                                      </p:cBhvr>
                                    </p:animEffect>
                                  </p:childTnLst>
                                  <p:subTnLst>
                                    <p:audio>
                                      <p:cMediaNode>
                                        <p:cTn display="0" masterRel="sameClick">
                                          <p:stCondLst>
                                            <p:cond evt="begin" delay="0">
                                              <p:tn val="28"/>
                                            </p:cond>
                                          </p:stCondLst>
                                          <p:endCondLst>
                                            <p:cond evt="onStopAudio" delay="0">
                                              <p:tgtEl>
                                                <p:sldTgt/>
                                              </p:tgtEl>
                                            </p:cond>
                                          </p:endCondLst>
                                        </p:cTn>
                                        <p:tgtEl>
                                          <p:sndTgt r:embed="rId4" name="WHOOSH.WAV"/>
                                        </p:tgtEl>
                                      </p:cMediaNode>
                                    </p:audio>
                                  </p:subTnLst>
                                </p:cTn>
                              </p:par>
                            </p:childTnLst>
                          </p:cTn>
                        </p:par>
                        <p:par>
                          <p:cTn id="31" fill="hold" nodeType="afterGroup">
                            <p:stCondLst>
                              <p:cond delay="500"/>
                            </p:stCondLst>
                            <p:childTnLst>
                              <p:par>
                                <p:cTn id="32" presetID="5" presetClass="entr" presetSubtype="10" fill="hold" nodeType="afterEffect">
                                  <p:stCondLst>
                                    <p:cond delay="0"/>
                                  </p:stCondLst>
                                  <p:childTnLst>
                                    <p:set>
                                      <p:cBhvr>
                                        <p:cTn id="33" dur="1" fill="hold">
                                          <p:stCondLst>
                                            <p:cond delay="0"/>
                                          </p:stCondLst>
                                        </p:cTn>
                                        <p:tgtEl>
                                          <p:spTgt spid="6243"/>
                                        </p:tgtEl>
                                        <p:attrNameLst>
                                          <p:attrName>style.visibility</p:attrName>
                                        </p:attrNameLst>
                                      </p:cBhvr>
                                      <p:to>
                                        <p:strVal val="visible"/>
                                      </p:to>
                                    </p:set>
                                    <p:animEffect transition="in" filter="checkerboard(across)">
                                      <p:cBhvr>
                                        <p:cTn id="34" dur="500"/>
                                        <p:tgtEl>
                                          <p:spTgt spid="624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nodeType="clickEffect">
                                  <p:stCondLst>
                                    <p:cond delay="0"/>
                                  </p:stCondLst>
                                  <p:childTnLst>
                                    <p:set>
                                      <p:cBhvr>
                                        <p:cTn id="38" dur="1" fill="hold">
                                          <p:stCondLst>
                                            <p:cond delay="0"/>
                                          </p:stCondLst>
                                        </p:cTn>
                                        <p:tgtEl>
                                          <p:spTgt spid="6217"/>
                                        </p:tgtEl>
                                        <p:attrNameLst>
                                          <p:attrName>style.visibility</p:attrName>
                                        </p:attrNameLst>
                                      </p:cBhvr>
                                      <p:to>
                                        <p:strVal val="visible"/>
                                      </p:to>
                                    </p:set>
                                    <p:animEffect transition="in" filter="wipe(left)">
                                      <p:cBhvr>
                                        <p:cTn id="39" dur="500"/>
                                        <p:tgtEl>
                                          <p:spTgt spid="6217"/>
                                        </p:tgtEl>
                                      </p:cBhvr>
                                    </p:animEffect>
                                  </p:childTnLst>
                                  <p:subTnLst>
                                    <p:audio>
                                      <p:cMediaNode>
                                        <p:cTn display="0" masterRel="sameClick">
                                          <p:stCondLst>
                                            <p:cond evt="begin" delay="0">
                                              <p:tn val="37"/>
                                            </p:cond>
                                          </p:stCondLst>
                                          <p:endCondLst>
                                            <p:cond evt="onStopAudio" delay="0">
                                              <p:tgtEl>
                                                <p:sldTgt/>
                                              </p:tgtEl>
                                            </p:cond>
                                          </p:endCondLst>
                                        </p:cTn>
                                        <p:tgtEl>
                                          <p:sndTgt r:embed="rId4" name="WHOOSH.WAV"/>
                                        </p:tgtEl>
                                      </p:cMediaNode>
                                    </p:audio>
                                  </p:subTnLst>
                                </p:cTn>
                              </p:par>
                            </p:childTnLst>
                          </p:cTn>
                        </p:par>
                        <p:par>
                          <p:cTn id="40" fill="hold" nodeType="afterGroup">
                            <p:stCondLst>
                              <p:cond delay="500"/>
                            </p:stCondLst>
                            <p:childTnLst>
                              <p:par>
                                <p:cTn id="41" presetID="5" presetClass="entr" presetSubtype="10" fill="hold" nodeType="afterEffect">
                                  <p:stCondLst>
                                    <p:cond delay="0"/>
                                  </p:stCondLst>
                                  <p:childTnLst>
                                    <p:set>
                                      <p:cBhvr>
                                        <p:cTn id="42" dur="1" fill="hold">
                                          <p:stCondLst>
                                            <p:cond delay="0"/>
                                          </p:stCondLst>
                                        </p:cTn>
                                        <p:tgtEl>
                                          <p:spTgt spid="6250"/>
                                        </p:tgtEl>
                                        <p:attrNameLst>
                                          <p:attrName>style.visibility</p:attrName>
                                        </p:attrNameLst>
                                      </p:cBhvr>
                                      <p:to>
                                        <p:strVal val="visible"/>
                                      </p:to>
                                    </p:set>
                                    <p:animEffect transition="in" filter="checkerboard(across)">
                                      <p:cBhvr>
                                        <p:cTn id="43" dur="500"/>
                                        <p:tgtEl>
                                          <p:spTgt spid="625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6222"/>
                                        </p:tgtEl>
                                        <p:attrNameLst>
                                          <p:attrName>style.visibility</p:attrName>
                                        </p:attrNameLst>
                                      </p:cBhvr>
                                      <p:to>
                                        <p:strVal val="visible"/>
                                      </p:to>
                                    </p:set>
                                    <p:animEffect transition="in" filter="wipe(left)">
                                      <p:cBhvr>
                                        <p:cTn id="48" dur="500"/>
                                        <p:tgtEl>
                                          <p:spTgt spid="6222"/>
                                        </p:tgtEl>
                                      </p:cBhvr>
                                    </p:animEffect>
                                  </p:childTnLst>
                                  <p:subTnLst>
                                    <p:audio>
                                      <p:cMediaNode>
                                        <p:cTn display="0" masterRel="sameClick">
                                          <p:stCondLst>
                                            <p:cond evt="begin" delay="0">
                                              <p:tn val="46"/>
                                            </p:cond>
                                          </p:stCondLst>
                                          <p:endCondLst>
                                            <p:cond evt="onStopAudio" delay="0">
                                              <p:tgtEl>
                                                <p:sldTgt/>
                                              </p:tgtEl>
                                            </p:cond>
                                          </p:endCondLst>
                                        </p:cTn>
                                        <p:tgtEl>
                                          <p:sndTgt r:embed="rId4" name="WHOOSH.WAV"/>
                                        </p:tgtEl>
                                      </p:cMediaNode>
                                    </p:audio>
                                  </p:subTnLst>
                                </p:cTn>
                              </p:par>
                            </p:childTnLst>
                          </p:cTn>
                        </p:par>
                        <p:par>
                          <p:cTn id="49" fill="hold" nodeType="afterGroup">
                            <p:stCondLst>
                              <p:cond delay="500"/>
                            </p:stCondLst>
                            <p:childTnLst>
                              <p:par>
                                <p:cTn id="50" presetID="5" presetClass="entr" presetSubtype="10" fill="hold" nodeType="afterEffect">
                                  <p:stCondLst>
                                    <p:cond delay="0"/>
                                  </p:stCondLst>
                                  <p:childTnLst>
                                    <p:set>
                                      <p:cBhvr>
                                        <p:cTn id="51" dur="1" fill="hold">
                                          <p:stCondLst>
                                            <p:cond delay="0"/>
                                          </p:stCondLst>
                                        </p:cTn>
                                        <p:tgtEl>
                                          <p:spTgt spid="6258"/>
                                        </p:tgtEl>
                                        <p:attrNameLst>
                                          <p:attrName>style.visibility</p:attrName>
                                        </p:attrNameLst>
                                      </p:cBhvr>
                                      <p:to>
                                        <p:strVal val="visible"/>
                                      </p:to>
                                    </p:set>
                                    <p:animEffect transition="in" filter="checkerboard(across)">
                                      <p:cBhvr>
                                        <p:cTn id="52" dur="500"/>
                                        <p:tgtEl>
                                          <p:spTgt spid="6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24579"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24580" name="Rectangle 2"/>
          <p:cNvSpPr>
            <a:spLocks noGrp="1" noChangeArrowheads="1"/>
          </p:cNvSpPr>
          <p:nvPr>
            <p:ph type="title"/>
          </p:nvPr>
        </p:nvSpPr>
        <p:spPr>
          <a:xfrm>
            <a:off x="990600" y="228600"/>
            <a:ext cx="6248400" cy="914400"/>
          </a:xfrm>
          <a:solidFill>
            <a:schemeClr val="tx1"/>
          </a:solidFill>
          <a:ln w="19050">
            <a:solidFill>
              <a:schemeClr val="tx1"/>
            </a:solidFill>
            <a:miter lim="800000"/>
            <a:headEnd/>
            <a:tailEnd/>
          </a:ln>
        </p:spPr>
        <p:txBody>
          <a:bodyPr/>
          <a:lstStyle/>
          <a:p>
            <a:r>
              <a:rPr lang="en-US" altLang="en-US" sz="3200" b="1" smtClean="0">
                <a:solidFill>
                  <a:schemeClr val="accent1"/>
                </a:solidFill>
                <a:latin typeface="Tahoma" panose="020B0604030504040204" pitchFamily="34" charset="0"/>
              </a:rPr>
              <a:t>(c) How surface area affects reaction rates</a:t>
            </a:r>
          </a:p>
        </p:txBody>
      </p:sp>
      <p:sp>
        <p:nvSpPr>
          <p:cNvPr id="28675" name="Rectangle 3"/>
          <p:cNvSpPr>
            <a:spLocks noGrp="1" noChangeArrowheads="1"/>
          </p:cNvSpPr>
          <p:nvPr>
            <p:ph type="body" idx="1"/>
          </p:nvPr>
        </p:nvSpPr>
        <p:spPr>
          <a:xfrm>
            <a:off x="228600" y="1447800"/>
            <a:ext cx="8534400" cy="5029200"/>
          </a:xfrm>
        </p:spPr>
        <p:txBody>
          <a:bodyPr/>
          <a:lstStyle/>
          <a:p>
            <a:pPr>
              <a:spcBef>
                <a:spcPct val="50000"/>
              </a:spcBef>
            </a:pPr>
            <a:endParaRPr lang="en-US" altLang="en-US" sz="2400" b="1" smtClean="0">
              <a:latin typeface="Tahoma" panose="020B0604030504040204" pitchFamily="34" charset="0"/>
            </a:endParaRPr>
          </a:p>
          <a:p>
            <a:pPr>
              <a:spcBef>
                <a:spcPct val="50000"/>
              </a:spcBef>
            </a:pPr>
            <a:endParaRPr lang="en-US" altLang="en-US" smtClean="0">
              <a:latin typeface="Tahoma" panose="020B0604030504040204" pitchFamily="34" charset="0"/>
            </a:endParaRPr>
          </a:p>
        </p:txBody>
      </p:sp>
      <p:graphicFrame>
        <p:nvGraphicFramePr>
          <p:cNvPr id="24582" name="Object 4"/>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24593" name="WordArt 3.0" r:id="rId5" imgW="6099501" imgH="4064491" progId="MSWordArt.2">
                  <p:embed/>
                </p:oleObj>
              </mc:Choice>
              <mc:Fallback>
                <p:oleObj name="WordArt 3.0" r:id="rId5" imgW="6099501" imgH="4064491" progId="MSWordArt.2">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7" name="Rectangle 5"/>
          <p:cNvSpPr>
            <a:spLocks noChangeArrowheads="1"/>
          </p:cNvSpPr>
          <p:nvPr/>
        </p:nvSpPr>
        <p:spPr bwMode="auto">
          <a:xfrm>
            <a:off x="914400" y="1447800"/>
            <a:ext cx="7862888"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8938"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latin typeface="Tahoma" panose="020B0604030504040204" pitchFamily="34" charset="0"/>
              </a:rPr>
              <a:t>Increasing the surface area of the reactants allows the reactants greater access to each other and causes a greater number of collisions between the reactants because more particles are able to react</a:t>
            </a:r>
          </a:p>
        </p:txBody>
      </p:sp>
      <p:sp>
        <p:nvSpPr>
          <p:cNvPr id="28678" name="Rectangle 6"/>
          <p:cNvSpPr>
            <a:spLocks noChangeArrowheads="1"/>
          </p:cNvSpPr>
          <p:nvPr/>
        </p:nvSpPr>
        <p:spPr bwMode="auto">
          <a:xfrm>
            <a:off x="914400" y="3340100"/>
            <a:ext cx="8001000" cy="149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8938"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latin typeface="Tahoma" panose="020B0604030504040204" pitchFamily="34" charset="0"/>
              </a:rPr>
              <a:t>Increase surface area by: grinding solids to powders, dissolving solids, or changing the phase of the reactant </a:t>
            </a:r>
            <a:r>
              <a:rPr lang="en-US" altLang="en-US" sz="2000" b="1">
                <a:latin typeface="Technical" pitchFamily="66" charset="0"/>
              </a:rPr>
              <a:t>(nb. This also involves temp. increase considerations)</a:t>
            </a:r>
            <a:endParaRPr lang="en-GB" altLang="en-US" sz="2000" b="1">
              <a:latin typeface="Technical" pitchFamily="66" charset="0"/>
            </a:endParaRPr>
          </a:p>
        </p:txBody>
      </p:sp>
      <p:sp>
        <p:nvSpPr>
          <p:cNvPr id="28679" name="Rectangle 7"/>
          <p:cNvSpPr>
            <a:spLocks noChangeArrowheads="1"/>
          </p:cNvSpPr>
          <p:nvPr/>
        </p:nvSpPr>
        <p:spPr bwMode="auto">
          <a:xfrm>
            <a:off x="954088" y="4908550"/>
            <a:ext cx="8323262"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8938"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latin typeface="Tahoma" panose="020B0604030504040204" pitchFamily="34" charset="0"/>
              </a:rPr>
              <a:t>Changes in the surface area of the reactants only affects reactions involving liquid or solid reactants.</a:t>
            </a:r>
            <a:endParaRPr lang="en-GB" altLang="en-US" sz="2400" b="1">
              <a:latin typeface="Tahoma" panose="020B0604030504040204" pitchFamily="34" charset="0"/>
            </a:endParaRPr>
          </a:p>
        </p:txBody>
      </p:sp>
      <p:pic>
        <p:nvPicPr>
          <p:cNvPr id="28683" name="Picture 11" descr="C:\Documents and Settings\gary\My Documents\School work\chemistry\pictures\animation &amp; simulated experiments\animations and clipart\Atom-02.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22275" y="14478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4" name="Picture 12" descr="C:\Documents and Settings\gary\My Documents\School work\chemistry\pictures\animation &amp; simulated experiments\animations and clipart\Atom-02.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12750" y="33401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5" name="Picture 13" descr="C:\Documents and Settings\gary\My Documents\School work\chemistry\pictures\animation &amp; simulated experiments\animations and clipart\Atom-02.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25450" y="48641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grpId="0" nodeType="clickEffect" nodePh="1">
                                  <p:stCondLst>
                                    <p:cond delay="0"/>
                                  </p:stCondLst>
                                  <p:endCondLst>
                                    <p:cond evt="begin" delay="0">
                                      <p:tn val="5"/>
                                    </p:cond>
                                  </p:end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p:cTn id="8" dur="500" fill="hold"/>
                                        <p:tgtEl>
                                          <p:spTgt spid="28675">
                                            <p:txEl>
                                              <p:pRg st="0" end="0"/>
                                            </p:txEl>
                                          </p:spTgt>
                                        </p:tgtEl>
                                        <p:attrNameLst>
                                          <p:attrName>ppt_y</p:attrName>
                                        </p:attrNameLst>
                                      </p:cBhvr>
                                      <p:tavLst>
                                        <p:tav tm="0">
                                          <p:val>
                                            <p:strVal val="#ppt_y-#ppt_h/2"/>
                                          </p:val>
                                        </p:tav>
                                        <p:tav tm="100000">
                                          <p:val>
                                            <p:strVal val="#ppt_y"/>
                                          </p:val>
                                        </p:tav>
                                      </p:tavLst>
                                    </p:anim>
                                    <p:anim calcmode="lin" valueType="num">
                                      <p:cBhvr>
                                        <p:cTn id="9" dur="500" fill="hold"/>
                                        <p:tgtEl>
                                          <p:spTgt spid="28675">
                                            <p:txEl>
                                              <p:pRg st="0" end="0"/>
                                            </p:txEl>
                                          </p:spTgt>
                                        </p:tgtEl>
                                        <p:attrNameLst>
                                          <p:attrName>ppt_w</p:attrName>
                                        </p:attrNameLst>
                                      </p:cBhvr>
                                      <p:tavLst>
                                        <p:tav tm="0">
                                          <p:val>
                                            <p:strVal val="#ppt_w"/>
                                          </p:val>
                                        </p:tav>
                                        <p:tav tm="100000">
                                          <p:val>
                                            <p:strVal val="#ppt_w"/>
                                          </p:val>
                                        </p:tav>
                                      </p:tavLst>
                                    </p:anim>
                                    <p:anim calcmode="lin" valueType="num">
                                      <p:cBhvr>
                                        <p:cTn id="10" dur="500" fill="hold"/>
                                        <p:tgtEl>
                                          <p:spTgt spid="28675">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4" name="DRIVEBY.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28683"/>
                                        </p:tgtEl>
                                        <p:attrNameLst>
                                          <p:attrName>style.visibility</p:attrName>
                                        </p:attrNameLst>
                                      </p:cBhvr>
                                      <p:to>
                                        <p:strVal val="visible"/>
                                      </p:to>
                                    </p:set>
                                    <p:anim calcmode="lin" valueType="num">
                                      <p:cBhvr>
                                        <p:cTn id="15" dur="1000" fill="hold"/>
                                        <p:tgtEl>
                                          <p:spTgt spid="28683"/>
                                        </p:tgtEl>
                                        <p:attrNameLst>
                                          <p:attrName>ppt_w</p:attrName>
                                        </p:attrNameLst>
                                      </p:cBhvr>
                                      <p:tavLst>
                                        <p:tav tm="0">
                                          <p:val>
                                            <p:fltVal val="0"/>
                                          </p:val>
                                        </p:tav>
                                        <p:tav tm="100000">
                                          <p:val>
                                            <p:strVal val="#ppt_w"/>
                                          </p:val>
                                        </p:tav>
                                      </p:tavLst>
                                    </p:anim>
                                    <p:anim calcmode="lin" valueType="num">
                                      <p:cBhvr>
                                        <p:cTn id="16" dur="1000" fill="hold"/>
                                        <p:tgtEl>
                                          <p:spTgt spid="28683"/>
                                        </p:tgtEl>
                                        <p:attrNameLst>
                                          <p:attrName>ppt_h</p:attrName>
                                        </p:attrNameLst>
                                      </p:cBhvr>
                                      <p:tavLst>
                                        <p:tav tm="0">
                                          <p:val>
                                            <p:fltVal val="0"/>
                                          </p:val>
                                        </p:tav>
                                        <p:tav tm="100000">
                                          <p:val>
                                            <p:strVal val="#ppt_h"/>
                                          </p:val>
                                        </p:tav>
                                      </p:tavLst>
                                    </p:anim>
                                    <p:anim calcmode="lin" valueType="num">
                                      <p:cBhvr>
                                        <p:cTn id="17" dur="1000" fill="hold"/>
                                        <p:tgtEl>
                                          <p:spTgt spid="28683"/>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8683"/>
                                        </p:tgtEl>
                                        <p:attrNameLst>
                                          <p:attrName>ppt_y</p:attrName>
                                        </p:attrNameLst>
                                      </p:cBhvr>
                                      <p:tavLst>
                                        <p:tav tm="0" fmla="#ppt_y+(sin(-2*pi*(1-$))*-#ppt_x+cos(-2*pi*(1-$))*(1-#ppt_y))*(1-$)">
                                          <p:val>
                                            <p:fltVal val="0"/>
                                          </p:val>
                                        </p:tav>
                                        <p:tav tm="100000">
                                          <p:val>
                                            <p:fltVal val="1"/>
                                          </p:val>
                                        </p:tav>
                                      </p:tavLst>
                                    </p:anim>
                                  </p:childTnLst>
                                </p:cTn>
                              </p:par>
                            </p:childTnLst>
                          </p:cTn>
                        </p:par>
                        <p:par>
                          <p:cTn id="19" fill="hold" nodeType="afterGroup">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28677"/>
                                        </p:tgtEl>
                                        <p:attrNameLst>
                                          <p:attrName>style.visibility</p:attrName>
                                        </p:attrNameLst>
                                      </p:cBhvr>
                                      <p:to>
                                        <p:strVal val="visible"/>
                                      </p:to>
                                    </p:set>
                                    <p:animEffect transition="in" filter="wipe(left)">
                                      <p:cBhvr>
                                        <p:cTn id="22" dur="500"/>
                                        <p:tgtEl>
                                          <p:spTgt spid="286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5" presetClass="entr" presetSubtype="0" fill="hold" nodeType="clickEffect">
                                  <p:stCondLst>
                                    <p:cond delay="0"/>
                                  </p:stCondLst>
                                  <p:childTnLst>
                                    <p:set>
                                      <p:cBhvr>
                                        <p:cTn id="26" dur="1" fill="hold">
                                          <p:stCondLst>
                                            <p:cond delay="0"/>
                                          </p:stCondLst>
                                        </p:cTn>
                                        <p:tgtEl>
                                          <p:spTgt spid="28684"/>
                                        </p:tgtEl>
                                        <p:attrNameLst>
                                          <p:attrName>style.visibility</p:attrName>
                                        </p:attrNameLst>
                                      </p:cBhvr>
                                      <p:to>
                                        <p:strVal val="visible"/>
                                      </p:to>
                                    </p:set>
                                    <p:anim calcmode="lin" valueType="num">
                                      <p:cBhvr>
                                        <p:cTn id="27" dur="1000" fill="hold"/>
                                        <p:tgtEl>
                                          <p:spTgt spid="28684"/>
                                        </p:tgtEl>
                                        <p:attrNameLst>
                                          <p:attrName>ppt_w</p:attrName>
                                        </p:attrNameLst>
                                      </p:cBhvr>
                                      <p:tavLst>
                                        <p:tav tm="0">
                                          <p:val>
                                            <p:fltVal val="0"/>
                                          </p:val>
                                        </p:tav>
                                        <p:tav tm="100000">
                                          <p:val>
                                            <p:strVal val="#ppt_w"/>
                                          </p:val>
                                        </p:tav>
                                      </p:tavLst>
                                    </p:anim>
                                    <p:anim calcmode="lin" valueType="num">
                                      <p:cBhvr>
                                        <p:cTn id="28" dur="1000" fill="hold"/>
                                        <p:tgtEl>
                                          <p:spTgt spid="28684"/>
                                        </p:tgtEl>
                                        <p:attrNameLst>
                                          <p:attrName>ppt_h</p:attrName>
                                        </p:attrNameLst>
                                      </p:cBhvr>
                                      <p:tavLst>
                                        <p:tav tm="0">
                                          <p:val>
                                            <p:fltVal val="0"/>
                                          </p:val>
                                        </p:tav>
                                        <p:tav tm="100000">
                                          <p:val>
                                            <p:strVal val="#ppt_h"/>
                                          </p:val>
                                        </p:tav>
                                      </p:tavLst>
                                    </p:anim>
                                    <p:anim calcmode="lin" valueType="num">
                                      <p:cBhvr>
                                        <p:cTn id="29" dur="1000" fill="hold"/>
                                        <p:tgtEl>
                                          <p:spTgt spid="28684"/>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8684"/>
                                        </p:tgtEl>
                                        <p:attrNameLst>
                                          <p:attrName>ppt_y</p:attrName>
                                        </p:attrNameLst>
                                      </p:cBhvr>
                                      <p:tavLst>
                                        <p:tav tm="0" fmla="#ppt_y+(sin(-2*pi*(1-$))*-#ppt_x+cos(-2*pi*(1-$))*(1-#ppt_y))*(1-$)">
                                          <p:val>
                                            <p:fltVal val="0"/>
                                          </p:val>
                                        </p:tav>
                                        <p:tav tm="100000">
                                          <p:val>
                                            <p:fltVal val="1"/>
                                          </p:val>
                                        </p:tav>
                                      </p:tavLst>
                                    </p:anim>
                                  </p:childTnLst>
                                </p:cTn>
                              </p:par>
                            </p:childTnLst>
                          </p:cTn>
                        </p:par>
                        <p:par>
                          <p:cTn id="31" fill="hold" nodeType="afterGroup">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28678"/>
                                        </p:tgtEl>
                                        <p:attrNameLst>
                                          <p:attrName>style.visibility</p:attrName>
                                        </p:attrNameLst>
                                      </p:cBhvr>
                                      <p:to>
                                        <p:strVal val="visible"/>
                                      </p:to>
                                    </p:set>
                                    <p:animEffect transition="in" filter="wipe(left)">
                                      <p:cBhvr>
                                        <p:cTn id="34" dur="500"/>
                                        <p:tgtEl>
                                          <p:spTgt spid="2867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28685"/>
                                        </p:tgtEl>
                                        <p:attrNameLst>
                                          <p:attrName>style.visibility</p:attrName>
                                        </p:attrNameLst>
                                      </p:cBhvr>
                                      <p:to>
                                        <p:strVal val="visible"/>
                                      </p:to>
                                    </p:set>
                                    <p:anim calcmode="lin" valueType="num">
                                      <p:cBhvr>
                                        <p:cTn id="39" dur="1000" fill="hold"/>
                                        <p:tgtEl>
                                          <p:spTgt spid="28685"/>
                                        </p:tgtEl>
                                        <p:attrNameLst>
                                          <p:attrName>ppt_w</p:attrName>
                                        </p:attrNameLst>
                                      </p:cBhvr>
                                      <p:tavLst>
                                        <p:tav tm="0">
                                          <p:val>
                                            <p:fltVal val="0"/>
                                          </p:val>
                                        </p:tav>
                                        <p:tav tm="100000">
                                          <p:val>
                                            <p:strVal val="#ppt_w"/>
                                          </p:val>
                                        </p:tav>
                                      </p:tavLst>
                                    </p:anim>
                                    <p:anim calcmode="lin" valueType="num">
                                      <p:cBhvr>
                                        <p:cTn id="40" dur="1000" fill="hold"/>
                                        <p:tgtEl>
                                          <p:spTgt spid="28685"/>
                                        </p:tgtEl>
                                        <p:attrNameLst>
                                          <p:attrName>ppt_h</p:attrName>
                                        </p:attrNameLst>
                                      </p:cBhvr>
                                      <p:tavLst>
                                        <p:tav tm="0">
                                          <p:val>
                                            <p:fltVal val="0"/>
                                          </p:val>
                                        </p:tav>
                                        <p:tav tm="100000">
                                          <p:val>
                                            <p:strVal val="#ppt_h"/>
                                          </p:val>
                                        </p:tav>
                                      </p:tavLst>
                                    </p:anim>
                                    <p:anim calcmode="lin" valueType="num">
                                      <p:cBhvr>
                                        <p:cTn id="41" dur="1000" fill="hold"/>
                                        <p:tgtEl>
                                          <p:spTgt spid="28685"/>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28685"/>
                                        </p:tgtEl>
                                        <p:attrNameLst>
                                          <p:attrName>ppt_y</p:attrName>
                                        </p:attrNameLst>
                                      </p:cBhvr>
                                      <p:tavLst>
                                        <p:tav tm="0" fmla="#ppt_y+(sin(-2*pi*(1-$))*-#ppt_x+cos(-2*pi*(1-$))*(1-#ppt_y))*(1-$)">
                                          <p:val>
                                            <p:fltVal val="0"/>
                                          </p:val>
                                        </p:tav>
                                        <p:tav tm="100000">
                                          <p:val>
                                            <p:fltVal val="1"/>
                                          </p:val>
                                        </p:tav>
                                      </p:tavLst>
                                    </p:anim>
                                  </p:childTnLst>
                                </p:cTn>
                              </p:par>
                            </p:childTnLst>
                          </p:cTn>
                        </p:par>
                        <p:par>
                          <p:cTn id="43" fill="hold" nodeType="afterGroup">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28679"/>
                                        </p:tgtEl>
                                        <p:attrNameLst>
                                          <p:attrName>style.visibility</p:attrName>
                                        </p:attrNameLst>
                                      </p:cBhvr>
                                      <p:to>
                                        <p:strVal val="visible"/>
                                      </p:to>
                                    </p:set>
                                    <p:animEffect transition="in" filter="wipe(left)">
                                      <p:cBhvr>
                                        <p:cTn id="46" dur="5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P spid="28677" grpId="0" autoUpdateAnimBg="0"/>
      <p:bldP spid="28678" grpId="0" autoUpdateAnimBg="0"/>
      <p:bldP spid="2867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26627"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26628" name="Rectangle 2"/>
          <p:cNvSpPr>
            <a:spLocks noGrp="1" noChangeArrowheads="1"/>
          </p:cNvSpPr>
          <p:nvPr>
            <p:ph type="title"/>
          </p:nvPr>
        </p:nvSpPr>
        <p:spPr>
          <a:xfrm>
            <a:off x="1219200" y="228600"/>
            <a:ext cx="5562600" cy="990600"/>
          </a:xfrm>
          <a:solidFill>
            <a:schemeClr val="tx1"/>
          </a:solidFill>
          <a:ln w="19050">
            <a:solidFill>
              <a:schemeClr val="tx1"/>
            </a:solidFill>
            <a:miter lim="800000"/>
            <a:headEnd/>
            <a:tailEnd/>
          </a:ln>
        </p:spPr>
        <p:txBody>
          <a:bodyPr/>
          <a:lstStyle/>
          <a:p>
            <a:r>
              <a:rPr lang="en-US" altLang="en-US" sz="3200" b="1" smtClean="0">
                <a:solidFill>
                  <a:schemeClr val="accent1"/>
                </a:solidFill>
                <a:latin typeface="Tahoma" panose="020B0604030504040204" pitchFamily="34" charset="0"/>
              </a:rPr>
              <a:t>(d) How Catalysts affect reaction rates</a:t>
            </a:r>
          </a:p>
        </p:txBody>
      </p:sp>
      <p:graphicFrame>
        <p:nvGraphicFramePr>
          <p:cNvPr id="26629" name="Object 47"/>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26644" name="WordArt 3.0" r:id="rId4" imgW="6099501" imgH="4064491" progId="MSWordArt.2">
                  <p:embed/>
                </p:oleObj>
              </mc:Choice>
              <mc:Fallback>
                <p:oleObj name="WordArt 3.0" r:id="rId4" imgW="6099501" imgH="4064491" progId="MSWordArt.2">
                  <p:embed/>
                  <p:pic>
                    <p:nvPicPr>
                      <p:cNvPr id="0" name="Object 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220" name="Text Box 52"/>
          <p:cNvSpPr txBox="1">
            <a:spLocks noChangeArrowheads="1"/>
          </p:cNvSpPr>
          <p:nvPr/>
        </p:nvSpPr>
        <p:spPr bwMode="auto">
          <a:xfrm>
            <a:off x="838200" y="1524000"/>
            <a:ext cx="83058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0988" indent="-2809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latin typeface="Tahoma" panose="020B0604030504040204" pitchFamily="34" charset="0"/>
              </a:rPr>
              <a:t>Catalysts work in a wide variety of ways, but they do share some characteristics. Catalysts:</a:t>
            </a:r>
          </a:p>
        </p:txBody>
      </p:sp>
      <p:sp>
        <p:nvSpPr>
          <p:cNvPr id="7222" name="Rectangle 54"/>
          <p:cNvSpPr>
            <a:spLocks noChangeArrowheads="1"/>
          </p:cNvSpPr>
          <p:nvPr/>
        </p:nvSpPr>
        <p:spPr bwMode="auto">
          <a:xfrm>
            <a:off x="990600" y="2942432"/>
            <a:ext cx="63849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dirty="0">
                <a:latin typeface="Tahoma" panose="020B0604030504040204" pitchFamily="34" charset="0"/>
              </a:rPr>
              <a:t>speed up the rate of chemical reactions</a:t>
            </a:r>
          </a:p>
        </p:txBody>
      </p:sp>
      <p:sp>
        <p:nvSpPr>
          <p:cNvPr id="7223" name="Rectangle 55"/>
          <p:cNvSpPr>
            <a:spLocks noChangeArrowheads="1"/>
          </p:cNvSpPr>
          <p:nvPr/>
        </p:nvSpPr>
        <p:spPr bwMode="auto">
          <a:xfrm>
            <a:off x="987425" y="3658394"/>
            <a:ext cx="61991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are not used up in a chemical reaction</a:t>
            </a:r>
          </a:p>
        </p:txBody>
      </p:sp>
      <p:sp>
        <p:nvSpPr>
          <p:cNvPr id="7224" name="Rectangle 56"/>
          <p:cNvSpPr>
            <a:spLocks noChangeArrowheads="1"/>
          </p:cNvSpPr>
          <p:nvPr/>
        </p:nvSpPr>
        <p:spPr bwMode="auto">
          <a:xfrm>
            <a:off x="987425" y="4344194"/>
            <a:ext cx="39195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latin typeface="Tahoma" panose="020B0604030504040204" pitchFamily="34" charset="0"/>
              </a:rPr>
              <a:t>are usually very specific</a:t>
            </a:r>
            <a:endParaRPr lang="en-GB" altLang="en-US" sz="2800">
              <a:latin typeface="Tahoma" panose="020B0604030504040204" pitchFamily="34" charset="0"/>
            </a:endParaRPr>
          </a:p>
        </p:txBody>
      </p:sp>
      <p:sp>
        <p:nvSpPr>
          <p:cNvPr id="7225" name="Rectangle 57"/>
          <p:cNvSpPr>
            <a:spLocks noChangeArrowheads="1"/>
          </p:cNvSpPr>
          <p:nvPr/>
        </p:nvSpPr>
        <p:spPr bwMode="auto">
          <a:xfrm>
            <a:off x="957263" y="5044282"/>
            <a:ext cx="726720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i="1" u="sng" dirty="0" smtClean="0">
                <a:solidFill>
                  <a:schemeClr val="tx2">
                    <a:lumMod val="75000"/>
                  </a:schemeClr>
                </a:solidFill>
                <a:latin typeface="Tahoma" panose="020B0604030504040204" pitchFamily="34" charset="0"/>
              </a:rPr>
              <a:t>provide an alternative path for the reaction with a lower </a:t>
            </a:r>
            <a:r>
              <a:rPr lang="en-US" altLang="en-US" sz="2800" i="1" u="sng" dirty="0">
                <a:solidFill>
                  <a:schemeClr val="tx2">
                    <a:lumMod val="75000"/>
                  </a:schemeClr>
                </a:solidFill>
                <a:latin typeface="Tahoma" panose="020B0604030504040204" pitchFamily="34" charset="0"/>
              </a:rPr>
              <a:t>activation energy </a:t>
            </a:r>
            <a:endParaRPr lang="en-GB" altLang="en-US" sz="2800" i="1" u="sng" dirty="0">
              <a:solidFill>
                <a:schemeClr val="tx2">
                  <a:lumMod val="75000"/>
                </a:schemeClr>
              </a:solidFill>
              <a:latin typeface="Tahoma" panose="020B0604030504040204" pitchFamily="34" charset="0"/>
            </a:endParaRPr>
          </a:p>
        </p:txBody>
      </p:sp>
      <p:pic>
        <p:nvPicPr>
          <p:cNvPr id="7226"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2275" y="1665288"/>
            <a:ext cx="568325" cy="63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7" name="Picture 59" descr="C:\Documents and Settings\gary\My Documents\School work\chemistry\pictures\benzene clear molecule.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625" y="2934494"/>
            <a:ext cx="762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8" name="Picture 60" descr="C:\Documents and Settings\gary\My Documents\School work\chemistry\pictures\test page.jpg"/>
          <p:cNvPicPr>
            <a:picLocks noChangeAspect="1" noChangeArrowheads="1"/>
          </p:cNvPicPr>
          <p:nvPr/>
        </p:nvPicPr>
        <p:blipFill>
          <a:blip r:embed="rId8">
            <a:clrChange>
              <a:clrFrom>
                <a:srgbClr val="454545"/>
              </a:clrFrom>
              <a:clrTo>
                <a:srgbClr val="454545">
                  <a:alpha val="0"/>
                </a:srgbClr>
              </a:clrTo>
            </a:clrChange>
            <a:extLst>
              <a:ext uri="{28A0092B-C50C-407E-A947-70E740481C1C}">
                <a14:useLocalDpi xmlns:a14="http://schemas.microsoft.com/office/drawing/2010/main" val="0"/>
              </a:ext>
            </a:extLst>
          </a:blip>
          <a:srcRect b="14285"/>
          <a:stretch>
            <a:fillRect/>
          </a:stretch>
        </p:blipFill>
        <p:spPr bwMode="auto">
          <a:xfrm>
            <a:off x="446088" y="3582194"/>
            <a:ext cx="4651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29" name="Picture 61" descr="C:\Documents and Settings\gary\My Documents\School work\chemistry\pictures\d x2-y2 orbital.jpg"/>
          <p:cNvPicPr>
            <a:picLocks noChangeAspect="1" noChangeArrowheads="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5425" y="4344194"/>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30" name="Picture 62" descr="C:\Documents and Settings\gary\My Documents\School work\chemistry\pictures\s and p orbitals.jpg"/>
          <p:cNvPicPr>
            <a:picLocks noChangeAspect="1" noChangeArrowheads="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5425" y="4953794"/>
            <a:ext cx="914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7226"/>
                                        </p:tgtEl>
                                        <p:attrNameLst>
                                          <p:attrName>style.visibility</p:attrName>
                                        </p:attrNameLst>
                                      </p:cBhvr>
                                      <p:to>
                                        <p:strVal val="visible"/>
                                      </p:to>
                                    </p:set>
                                    <p:anim calcmode="lin" valueType="num">
                                      <p:cBhvr>
                                        <p:cTn id="7" dur="1000" fill="hold"/>
                                        <p:tgtEl>
                                          <p:spTgt spid="7226"/>
                                        </p:tgtEl>
                                        <p:attrNameLst>
                                          <p:attrName>ppt_w</p:attrName>
                                        </p:attrNameLst>
                                      </p:cBhvr>
                                      <p:tavLst>
                                        <p:tav tm="0">
                                          <p:val>
                                            <p:fltVal val="0"/>
                                          </p:val>
                                        </p:tav>
                                        <p:tav tm="100000">
                                          <p:val>
                                            <p:strVal val="#ppt_w"/>
                                          </p:val>
                                        </p:tav>
                                      </p:tavLst>
                                    </p:anim>
                                    <p:anim calcmode="lin" valueType="num">
                                      <p:cBhvr>
                                        <p:cTn id="8" dur="1000" fill="hold"/>
                                        <p:tgtEl>
                                          <p:spTgt spid="7226"/>
                                        </p:tgtEl>
                                        <p:attrNameLst>
                                          <p:attrName>ppt_h</p:attrName>
                                        </p:attrNameLst>
                                      </p:cBhvr>
                                      <p:tavLst>
                                        <p:tav tm="0">
                                          <p:val>
                                            <p:fltVal val="0"/>
                                          </p:val>
                                        </p:tav>
                                        <p:tav tm="100000">
                                          <p:val>
                                            <p:strVal val="#ppt_h"/>
                                          </p:val>
                                        </p:tav>
                                      </p:tavLst>
                                    </p:anim>
                                    <p:anim calcmode="lin" valueType="num">
                                      <p:cBhvr>
                                        <p:cTn id="9" dur="1000" fill="hold"/>
                                        <p:tgtEl>
                                          <p:spTgt spid="722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226"/>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7220"/>
                                        </p:tgtEl>
                                        <p:attrNameLst>
                                          <p:attrName>style.visibility</p:attrName>
                                        </p:attrNameLst>
                                      </p:cBhvr>
                                      <p:to>
                                        <p:strVal val="visible"/>
                                      </p:to>
                                    </p:set>
                                    <p:animEffect transition="in" filter="wipe(left)">
                                      <p:cBhvr>
                                        <p:cTn id="14" dur="500"/>
                                        <p:tgtEl>
                                          <p:spTgt spid="722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7227"/>
                                        </p:tgtEl>
                                        <p:attrNameLst>
                                          <p:attrName>style.visibility</p:attrName>
                                        </p:attrNameLst>
                                      </p:cBhvr>
                                      <p:to>
                                        <p:strVal val="visible"/>
                                      </p:to>
                                    </p:set>
                                    <p:anim calcmode="lin" valueType="num">
                                      <p:cBhvr>
                                        <p:cTn id="19" dur="1000" fill="hold"/>
                                        <p:tgtEl>
                                          <p:spTgt spid="7227"/>
                                        </p:tgtEl>
                                        <p:attrNameLst>
                                          <p:attrName>ppt_w</p:attrName>
                                        </p:attrNameLst>
                                      </p:cBhvr>
                                      <p:tavLst>
                                        <p:tav tm="0">
                                          <p:val>
                                            <p:fltVal val="0"/>
                                          </p:val>
                                        </p:tav>
                                        <p:tav tm="100000">
                                          <p:val>
                                            <p:strVal val="#ppt_w"/>
                                          </p:val>
                                        </p:tav>
                                      </p:tavLst>
                                    </p:anim>
                                    <p:anim calcmode="lin" valueType="num">
                                      <p:cBhvr>
                                        <p:cTn id="20" dur="1000" fill="hold"/>
                                        <p:tgtEl>
                                          <p:spTgt spid="7227"/>
                                        </p:tgtEl>
                                        <p:attrNameLst>
                                          <p:attrName>ppt_h</p:attrName>
                                        </p:attrNameLst>
                                      </p:cBhvr>
                                      <p:tavLst>
                                        <p:tav tm="0">
                                          <p:val>
                                            <p:fltVal val="0"/>
                                          </p:val>
                                        </p:tav>
                                        <p:tav tm="100000">
                                          <p:val>
                                            <p:strVal val="#ppt_h"/>
                                          </p:val>
                                        </p:tav>
                                      </p:tavLst>
                                    </p:anim>
                                    <p:anim calcmode="lin" valueType="num">
                                      <p:cBhvr>
                                        <p:cTn id="21" dur="1000" fill="hold"/>
                                        <p:tgtEl>
                                          <p:spTgt spid="7227"/>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7227"/>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7222"/>
                                        </p:tgtEl>
                                        <p:attrNameLst>
                                          <p:attrName>style.visibility</p:attrName>
                                        </p:attrNameLst>
                                      </p:cBhvr>
                                      <p:to>
                                        <p:strVal val="visible"/>
                                      </p:to>
                                    </p:set>
                                    <p:animEffect transition="in" filter="wipe(left)">
                                      <p:cBhvr>
                                        <p:cTn id="26" dur="500"/>
                                        <p:tgtEl>
                                          <p:spTgt spid="722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7228"/>
                                        </p:tgtEl>
                                        <p:attrNameLst>
                                          <p:attrName>style.visibility</p:attrName>
                                        </p:attrNameLst>
                                      </p:cBhvr>
                                      <p:to>
                                        <p:strVal val="visible"/>
                                      </p:to>
                                    </p:set>
                                    <p:anim calcmode="lin" valueType="num">
                                      <p:cBhvr>
                                        <p:cTn id="31" dur="1000" fill="hold"/>
                                        <p:tgtEl>
                                          <p:spTgt spid="7228"/>
                                        </p:tgtEl>
                                        <p:attrNameLst>
                                          <p:attrName>ppt_w</p:attrName>
                                        </p:attrNameLst>
                                      </p:cBhvr>
                                      <p:tavLst>
                                        <p:tav tm="0">
                                          <p:val>
                                            <p:fltVal val="0"/>
                                          </p:val>
                                        </p:tav>
                                        <p:tav tm="100000">
                                          <p:val>
                                            <p:strVal val="#ppt_w"/>
                                          </p:val>
                                        </p:tav>
                                      </p:tavLst>
                                    </p:anim>
                                    <p:anim calcmode="lin" valueType="num">
                                      <p:cBhvr>
                                        <p:cTn id="32" dur="1000" fill="hold"/>
                                        <p:tgtEl>
                                          <p:spTgt spid="7228"/>
                                        </p:tgtEl>
                                        <p:attrNameLst>
                                          <p:attrName>ppt_h</p:attrName>
                                        </p:attrNameLst>
                                      </p:cBhvr>
                                      <p:tavLst>
                                        <p:tav tm="0">
                                          <p:val>
                                            <p:fltVal val="0"/>
                                          </p:val>
                                        </p:tav>
                                        <p:tav tm="100000">
                                          <p:val>
                                            <p:strVal val="#ppt_h"/>
                                          </p:val>
                                        </p:tav>
                                      </p:tavLst>
                                    </p:anim>
                                    <p:anim calcmode="lin" valueType="num">
                                      <p:cBhvr>
                                        <p:cTn id="33" dur="1000" fill="hold"/>
                                        <p:tgtEl>
                                          <p:spTgt spid="7228"/>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7228"/>
                                        </p:tgtEl>
                                        <p:attrNameLst>
                                          <p:attrName>ppt_y</p:attrName>
                                        </p:attrNameLst>
                                      </p:cBhvr>
                                      <p:tavLst>
                                        <p:tav tm="0" fmla="#ppt_y+(sin(-2*pi*(1-$))*-#ppt_x+cos(-2*pi*(1-$))*(1-#ppt_y))*(1-$)">
                                          <p:val>
                                            <p:fltVal val="0"/>
                                          </p:val>
                                        </p:tav>
                                        <p:tav tm="100000">
                                          <p:val>
                                            <p:fltVal val="1"/>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223"/>
                                        </p:tgtEl>
                                        <p:attrNameLst>
                                          <p:attrName>style.visibility</p:attrName>
                                        </p:attrNameLst>
                                      </p:cBhvr>
                                      <p:to>
                                        <p:strVal val="visible"/>
                                      </p:to>
                                    </p:set>
                                    <p:animEffect transition="in" filter="wipe(left)">
                                      <p:cBhvr>
                                        <p:cTn id="38" dur="500"/>
                                        <p:tgtEl>
                                          <p:spTgt spid="722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5" presetClass="entr" presetSubtype="0" fill="hold" nodeType="clickEffect">
                                  <p:stCondLst>
                                    <p:cond delay="0"/>
                                  </p:stCondLst>
                                  <p:childTnLst>
                                    <p:set>
                                      <p:cBhvr>
                                        <p:cTn id="42" dur="1" fill="hold">
                                          <p:stCondLst>
                                            <p:cond delay="0"/>
                                          </p:stCondLst>
                                        </p:cTn>
                                        <p:tgtEl>
                                          <p:spTgt spid="7229"/>
                                        </p:tgtEl>
                                        <p:attrNameLst>
                                          <p:attrName>style.visibility</p:attrName>
                                        </p:attrNameLst>
                                      </p:cBhvr>
                                      <p:to>
                                        <p:strVal val="visible"/>
                                      </p:to>
                                    </p:set>
                                    <p:anim calcmode="lin" valueType="num">
                                      <p:cBhvr>
                                        <p:cTn id="43" dur="1000" fill="hold"/>
                                        <p:tgtEl>
                                          <p:spTgt spid="7229"/>
                                        </p:tgtEl>
                                        <p:attrNameLst>
                                          <p:attrName>ppt_w</p:attrName>
                                        </p:attrNameLst>
                                      </p:cBhvr>
                                      <p:tavLst>
                                        <p:tav tm="0">
                                          <p:val>
                                            <p:fltVal val="0"/>
                                          </p:val>
                                        </p:tav>
                                        <p:tav tm="100000">
                                          <p:val>
                                            <p:strVal val="#ppt_w"/>
                                          </p:val>
                                        </p:tav>
                                      </p:tavLst>
                                    </p:anim>
                                    <p:anim calcmode="lin" valueType="num">
                                      <p:cBhvr>
                                        <p:cTn id="44" dur="1000" fill="hold"/>
                                        <p:tgtEl>
                                          <p:spTgt spid="7229"/>
                                        </p:tgtEl>
                                        <p:attrNameLst>
                                          <p:attrName>ppt_h</p:attrName>
                                        </p:attrNameLst>
                                      </p:cBhvr>
                                      <p:tavLst>
                                        <p:tav tm="0">
                                          <p:val>
                                            <p:fltVal val="0"/>
                                          </p:val>
                                        </p:tav>
                                        <p:tav tm="100000">
                                          <p:val>
                                            <p:strVal val="#ppt_h"/>
                                          </p:val>
                                        </p:tav>
                                      </p:tavLst>
                                    </p:anim>
                                    <p:anim calcmode="lin" valueType="num">
                                      <p:cBhvr>
                                        <p:cTn id="45" dur="1000" fill="hold"/>
                                        <p:tgtEl>
                                          <p:spTgt spid="7229"/>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7229"/>
                                        </p:tgtEl>
                                        <p:attrNameLst>
                                          <p:attrName>ppt_y</p:attrName>
                                        </p:attrNameLst>
                                      </p:cBhvr>
                                      <p:tavLst>
                                        <p:tav tm="0" fmla="#ppt_y+(sin(-2*pi*(1-$))*-#ppt_x+cos(-2*pi*(1-$))*(1-#ppt_y))*(1-$)">
                                          <p:val>
                                            <p:fltVal val="0"/>
                                          </p:val>
                                        </p:tav>
                                        <p:tav tm="100000">
                                          <p:val>
                                            <p:fltVal val="1"/>
                                          </p:val>
                                        </p:tav>
                                      </p:tavLst>
                                    </p:anim>
                                  </p:childTnLst>
                                </p:cTn>
                              </p:par>
                            </p:childTnLst>
                          </p:cTn>
                        </p:par>
                        <p:par>
                          <p:cTn id="47" fill="hold" nodeType="afterGroup">
                            <p:stCondLst>
                              <p:cond delay="1000"/>
                            </p:stCondLst>
                            <p:childTnLst>
                              <p:par>
                                <p:cTn id="48" presetID="22" presetClass="entr" presetSubtype="8" fill="hold" grpId="0" nodeType="afterEffect">
                                  <p:stCondLst>
                                    <p:cond delay="0"/>
                                  </p:stCondLst>
                                  <p:childTnLst>
                                    <p:set>
                                      <p:cBhvr>
                                        <p:cTn id="49" dur="1" fill="hold">
                                          <p:stCondLst>
                                            <p:cond delay="0"/>
                                          </p:stCondLst>
                                        </p:cTn>
                                        <p:tgtEl>
                                          <p:spTgt spid="7224"/>
                                        </p:tgtEl>
                                        <p:attrNameLst>
                                          <p:attrName>style.visibility</p:attrName>
                                        </p:attrNameLst>
                                      </p:cBhvr>
                                      <p:to>
                                        <p:strVal val="visible"/>
                                      </p:to>
                                    </p:set>
                                    <p:animEffect transition="in" filter="wipe(left)">
                                      <p:cBhvr>
                                        <p:cTn id="50" dur="500"/>
                                        <p:tgtEl>
                                          <p:spTgt spid="722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5" presetClass="entr" presetSubtype="0" fill="hold" nodeType="clickEffect">
                                  <p:stCondLst>
                                    <p:cond delay="0"/>
                                  </p:stCondLst>
                                  <p:childTnLst>
                                    <p:set>
                                      <p:cBhvr>
                                        <p:cTn id="54" dur="1" fill="hold">
                                          <p:stCondLst>
                                            <p:cond delay="0"/>
                                          </p:stCondLst>
                                        </p:cTn>
                                        <p:tgtEl>
                                          <p:spTgt spid="7230"/>
                                        </p:tgtEl>
                                        <p:attrNameLst>
                                          <p:attrName>style.visibility</p:attrName>
                                        </p:attrNameLst>
                                      </p:cBhvr>
                                      <p:to>
                                        <p:strVal val="visible"/>
                                      </p:to>
                                    </p:set>
                                    <p:anim calcmode="lin" valueType="num">
                                      <p:cBhvr>
                                        <p:cTn id="55" dur="1000" fill="hold"/>
                                        <p:tgtEl>
                                          <p:spTgt spid="7230"/>
                                        </p:tgtEl>
                                        <p:attrNameLst>
                                          <p:attrName>ppt_w</p:attrName>
                                        </p:attrNameLst>
                                      </p:cBhvr>
                                      <p:tavLst>
                                        <p:tav tm="0">
                                          <p:val>
                                            <p:fltVal val="0"/>
                                          </p:val>
                                        </p:tav>
                                        <p:tav tm="100000">
                                          <p:val>
                                            <p:strVal val="#ppt_w"/>
                                          </p:val>
                                        </p:tav>
                                      </p:tavLst>
                                    </p:anim>
                                    <p:anim calcmode="lin" valueType="num">
                                      <p:cBhvr>
                                        <p:cTn id="56" dur="1000" fill="hold"/>
                                        <p:tgtEl>
                                          <p:spTgt spid="7230"/>
                                        </p:tgtEl>
                                        <p:attrNameLst>
                                          <p:attrName>ppt_h</p:attrName>
                                        </p:attrNameLst>
                                      </p:cBhvr>
                                      <p:tavLst>
                                        <p:tav tm="0">
                                          <p:val>
                                            <p:fltVal val="0"/>
                                          </p:val>
                                        </p:tav>
                                        <p:tav tm="100000">
                                          <p:val>
                                            <p:strVal val="#ppt_h"/>
                                          </p:val>
                                        </p:tav>
                                      </p:tavLst>
                                    </p:anim>
                                    <p:anim calcmode="lin" valueType="num">
                                      <p:cBhvr>
                                        <p:cTn id="57" dur="1000" fill="hold"/>
                                        <p:tgtEl>
                                          <p:spTgt spid="7230"/>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7230"/>
                                        </p:tgtEl>
                                        <p:attrNameLst>
                                          <p:attrName>ppt_y</p:attrName>
                                        </p:attrNameLst>
                                      </p:cBhvr>
                                      <p:tavLst>
                                        <p:tav tm="0" fmla="#ppt_y+(sin(-2*pi*(1-$))*-#ppt_x+cos(-2*pi*(1-$))*(1-#ppt_y))*(1-$)">
                                          <p:val>
                                            <p:fltVal val="0"/>
                                          </p:val>
                                        </p:tav>
                                        <p:tav tm="100000">
                                          <p:val>
                                            <p:fltVal val="1"/>
                                          </p:val>
                                        </p:tav>
                                      </p:tavLst>
                                    </p:anim>
                                  </p:childTnLst>
                                </p:cTn>
                              </p:par>
                            </p:childTnLst>
                          </p:cTn>
                        </p:par>
                        <p:par>
                          <p:cTn id="59" fill="hold" nodeType="afterGroup">
                            <p:stCondLst>
                              <p:cond delay="1000"/>
                            </p:stCondLst>
                            <p:childTnLst>
                              <p:par>
                                <p:cTn id="60" presetID="22" presetClass="entr" presetSubtype="8" fill="hold" grpId="0" nodeType="afterEffect">
                                  <p:stCondLst>
                                    <p:cond delay="0"/>
                                  </p:stCondLst>
                                  <p:childTnLst>
                                    <p:set>
                                      <p:cBhvr>
                                        <p:cTn id="61" dur="1" fill="hold">
                                          <p:stCondLst>
                                            <p:cond delay="0"/>
                                          </p:stCondLst>
                                        </p:cTn>
                                        <p:tgtEl>
                                          <p:spTgt spid="7225"/>
                                        </p:tgtEl>
                                        <p:attrNameLst>
                                          <p:attrName>style.visibility</p:attrName>
                                        </p:attrNameLst>
                                      </p:cBhvr>
                                      <p:to>
                                        <p:strVal val="visible"/>
                                      </p:to>
                                    </p:set>
                                    <p:animEffect transition="in" filter="wipe(left)">
                                      <p:cBhvr>
                                        <p:cTn id="62" dur="500"/>
                                        <p:tgtEl>
                                          <p:spTgt spid="7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0" grpId="0" autoUpdateAnimBg="0"/>
      <p:bldP spid="7222" grpId="0" autoUpdateAnimBg="0"/>
      <p:bldP spid="7223" grpId="0" autoUpdateAnimBg="0"/>
      <p:bldP spid="7224" grpId="0" autoUpdateAnimBg="0"/>
      <p:bldP spid="722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Date Placeholder 2"/>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28675" name="Footer Placeholder 3"/>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40005" name="Rectangle 69"/>
          <p:cNvSpPr>
            <a:spLocks noChangeArrowheads="1"/>
          </p:cNvSpPr>
          <p:nvPr/>
        </p:nvSpPr>
        <p:spPr bwMode="auto">
          <a:xfrm>
            <a:off x="4857750" y="1524000"/>
            <a:ext cx="4191000" cy="46482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40003" name="Rectangle 67"/>
          <p:cNvSpPr>
            <a:spLocks noChangeArrowheads="1"/>
          </p:cNvSpPr>
          <p:nvPr/>
        </p:nvSpPr>
        <p:spPr bwMode="auto">
          <a:xfrm>
            <a:off x="76200" y="1524000"/>
            <a:ext cx="4419600" cy="4648200"/>
          </a:xfrm>
          <a:prstGeom prst="rect">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9938" name="Rectangle 2"/>
          <p:cNvSpPr>
            <a:spLocks noGrp="1" noChangeArrowheads="1"/>
          </p:cNvSpPr>
          <p:nvPr>
            <p:ph type="title"/>
          </p:nvPr>
        </p:nvSpPr>
        <p:spPr>
          <a:xfrm>
            <a:off x="228600" y="228600"/>
            <a:ext cx="7086600" cy="990600"/>
          </a:xfrm>
        </p:spPr>
        <p:txBody>
          <a:bodyPr/>
          <a:lstStyle/>
          <a:p>
            <a:r>
              <a:rPr lang="en-US" altLang="en-US" sz="2800" smtClean="0">
                <a:solidFill>
                  <a:schemeClr val="tx1"/>
                </a:solidFill>
                <a:latin typeface="Tahoma" panose="020B0604030504040204" pitchFamily="34" charset="0"/>
              </a:rPr>
              <a:t>The effect of catalysts </a:t>
            </a:r>
            <a:r>
              <a:rPr lang="en-US" altLang="en-US" sz="2800" smtClean="0">
                <a:solidFill>
                  <a:srgbClr val="FF0000"/>
                </a:solidFill>
                <a:latin typeface="Tahoma" panose="020B0604030504040204" pitchFamily="34" charset="0"/>
              </a:rPr>
              <a:t>lowering the Activation Energy</a:t>
            </a:r>
            <a:r>
              <a:rPr lang="en-US" altLang="en-US" sz="2800" smtClean="0">
                <a:solidFill>
                  <a:schemeClr val="tx1"/>
                </a:solidFill>
                <a:latin typeface="Tahoma" panose="020B0604030504040204" pitchFamily="34" charset="0"/>
              </a:rPr>
              <a:t> can be shown on both ENTHALPY or COLLISION diagrams </a:t>
            </a:r>
          </a:p>
        </p:txBody>
      </p:sp>
      <p:grpSp>
        <p:nvGrpSpPr>
          <p:cNvPr id="39939" name="Group 3"/>
          <p:cNvGrpSpPr>
            <a:grpSpLocks/>
          </p:cNvGrpSpPr>
          <p:nvPr/>
        </p:nvGrpSpPr>
        <p:grpSpPr bwMode="auto">
          <a:xfrm>
            <a:off x="687388" y="2819400"/>
            <a:ext cx="3581400" cy="2270125"/>
            <a:chOff x="1344" y="1492"/>
            <a:chExt cx="2835" cy="1718"/>
          </a:xfrm>
        </p:grpSpPr>
        <p:sp>
          <p:nvSpPr>
            <p:cNvPr id="28733" name="Line 4"/>
            <p:cNvSpPr>
              <a:spLocks noChangeShapeType="1"/>
            </p:cNvSpPr>
            <p:nvPr/>
          </p:nvSpPr>
          <p:spPr bwMode="auto">
            <a:xfrm>
              <a:off x="1344" y="2522"/>
              <a:ext cx="430" cy="0"/>
            </a:xfrm>
            <a:prstGeom prst="line">
              <a:avLst/>
            </a:prstGeom>
            <a:noFill/>
            <a:ln w="5715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34" name="Freeform 5"/>
            <p:cNvSpPr>
              <a:spLocks/>
            </p:cNvSpPr>
            <p:nvPr/>
          </p:nvSpPr>
          <p:spPr bwMode="auto">
            <a:xfrm>
              <a:off x="1774" y="1492"/>
              <a:ext cx="2405" cy="1718"/>
            </a:xfrm>
            <a:custGeom>
              <a:avLst/>
              <a:gdLst>
                <a:gd name="T0" fmla="*/ 0 w 2405"/>
                <a:gd name="T1" fmla="*/ 1030 h 1718"/>
                <a:gd name="T2" fmla="*/ 290 w 2405"/>
                <a:gd name="T3" fmla="*/ 872 h 1718"/>
                <a:gd name="T4" fmla="*/ 578 w 2405"/>
                <a:gd name="T5" fmla="*/ 188 h 1718"/>
                <a:gd name="T6" fmla="*/ 1034 w 2405"/>
                <a:gd name="T7" fmla="*/ 44 h 1718"/>
                <a:gd name="T8" fmla="*/ 1334 w 2405"/>
                <a:gd name="T9" fmla="*/ 452 h 1718"/>
                <a:gd name="T10" fmla="*/ 1546 w 2405"/>
                <a:gd name="T11" fmla="*/ 1318 h 1718"/>
                <a:gd name="T12" fmla="*/ 1718 w 2405"/>
                <a:gd name="T13" fmla="*/ 1606 h 1718"/>
                <a:gd name="T14" fmla="*/ 2147 w 2405"/>
                <a:gd name="T15" fmla="*/ 1702 h 1718"/>
                <a:gd name="T16" fmla="*/ 2405 w 2405"/>
                <a:gd name="T17" fmla="*/ 1702 h 17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05" h="1718">
                  <a:moveTo>
                    <a:pt x="0" y="1030"/>
                  </a:moveTo>
                  <a:cubicBezTo>
                    <a:pt x="48" y="1004"/>
                    <a:pt x="194" y="1012"/>
                    <a:pt x="290" y="872"/>
                  </a:cubicBezTo>
                  <a:cubicBezTo>
                    <a:pt x="386" y="732"/>
                    <a:pt x="454" y="326"/>
                    <a:pt x="578" y="188"/>
                  </a:cubicBezTo>
                  <a:cubicBezTo>
                    <a:pt x="702" y="50"/>
                    <a:pt x="908" y="0"/>
                    <a:pt x="1034" y="44"/>
                  </a:cubicBezTo>
                  <a:cubicBezTo>
                    <a:pt x="1160" y="88"/>
                    <a:pt x="1249" y="240"/>
                    <a:pt x="1334" y="452"/>
                  </a:cubicBezTo>
                  <a:cubicBezTo>
                    <a:pt x="1419" y="664"/>
                    <a:pt x="1482" y="1126"/>
                    <a:pt x="1546" y="1318"/>
                  </a:cubicBezTo>
                  <a:cubicBezTo>
                    <a:pt x="1610" y="1510"/>
                    <a:pt x="1618" y="1542"/>
                    <a:pt x="1718" y="1606"/>
                  </a:cubicBezTo>
                  <a:cubicBezTo>
                    <a:pt x="1818" y="1670"/>
                    <a:pt x="2033" y="1686"/>
                    <a:pt x="2147" y="1702"/>
                  </a:cubicBezTo>
                  <a:cubicBezTo>
                    <a:pt x="2262" y="1718"/>
                    <a:pt x="2362" y="1702"/>
                    <a:pt x="2405" y="1702"/>
                  </a:cubicBezTo>
                </a:path>
              </a:pathLst>
            </a:custGeom>
            <a:noFill/>
            <a:ln w="57150" cmpd="sng">
              <a:solidFill>
                <a:srgbClr val="CCE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39942" name="Freeform 6"/>
          <p:cNvSpPr>
            <a:spLocks/>
          </p:cNvSpPr>
          <p:nvPr/>
        </p:nvSpPr>
        <p:spPr bwMode="auto">
          <a:xfrm rot="9296">
            <a:off x="1601788" y="3581400"/>
            <a:ext cx="1447800" cy="381000"/>
          </a:xfrm>
          <a:custGeom>
            <a:avLst/>
            <a:gdLst>
              <a:gd name="T0" fmla="*/ 0 w 1116"/>
              <a:gd name="T1" fmla="*/ 576035714 h 252"/>
              <a:gd name="T2" fmla="*/ 282746518 w 1116"/>
              <a:gd name="T3" fmla="*/ 256015369 h 252"/>
              <a:gd name="T4" fmla="*/ 727064144 w 1116"/>
              <a:gd name="T5" fmla="*/ 41144976 h 252"/>
              <a:gd name="T6" fmla="*/ 1110792117 w 1116"/>
              <a:gd name="T7" fmla="*/ 41144976 h 252"/>
              <a:gd name="T8" fmla="*/ 1635893350 w 1116"/>
              <a:gd name="T9" fmla="*/ 283445857 h 252"/>
              <a:gd name="T10" fmla="*/ 1878248065 w 1116"/>
              <a:gd name="T11" fmla="*/ 557749226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16" h="252">
                <a:moveTo>
                  <a:pt x="0" y="252"/>
                </a:moveTo>
                <a:cubicBezTo>
                  <a:pt x="28" y="229"/>
                  <a:pt x="96" y="151"/>
                  <a:pt x="168" y="112"/>
                </a:cubicBezTo>
                <a:cubicBezTo>
                  <a:pt x="240" y="73"/>
                  <a:pt x="350" y="34"/>
                  <a:pt x="432" y="18"/>
                </a:cubicBezTo>
                <a:cubicBezTo>
                  <a:pt x="514" y="2"/>
                  <a:pt x="570" y="0"/>
                  <a:pt x="660" y="18"/>
                </a:cubicBezTo>
                <a:cubicBezTo>
                  <a:pt x="750" y="36"/>
                  <a:pt x="896" y="86"/>
                  <a:pt x="972" y="124"/>
                </a:cubicBezTo>
                <a:cubicBezTo>
                  <a:pt x="1048" y="162"/>
                  <a:pt x="1086" y="219"/>
                  <a:pt x="1116" y="244"/>
                </a:cubicBezTo>
              </a:path>
            </a:pathLst>
          </a:custGeom>
          <a:noFill/>
          <a:ln w="57150" cmpd="sng">
            <a:solidFill>
              <a:srgbClr val="CC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39961" name="Group 25"/>
          <p:cNvGrpSpPr>
            <a:grpSpLocks/>
          </p:cNvGrpSpPr>
          <p:nvPr/>
        </p:nvGrpSpPr>
        <p:grpSpPr bwMode="auto">
          <a:xfrm>
            <a:off x="534988" y="1790700"/>
            <a:ext cx="3733800" cy="1143000"/>
            <a:chOff x="480" y="1104"/>
            <a:chExt cx="2352" cy="720"/>
          </a:xfrm>
        </p:grpSpPr>
        <p:grpSp>
          <p:nvGrpSpPr>
            <p:cNvPr id="28729" name="Group 24"/>
            <p:cNvGrpSpPr>
              <a:grpSpLocks/>
            </p:cNvGrpSpPr>
            <p:nvPr/>
          </p:nvGrpSpPr>
          <p:grpSpPr bwMode="auto">
            <a:xfrm>
              <a:off x="1824" y="1104"/>
              <a:ext cx="1008" cy="720"/>
              <a:chOff x="1824" y="1104"/>
              <a:chExt cx="1008" cy="720"/>
            </a:xfrm>
          </p:grpSpPr>
          <p:sp>
            <p:nvSpPr>
              <p:cNvPr id="28731" name="Text Box 9"/>
              <p:cNvSpPr txBox="1">
                <a:spLocks noChangeArrowheads="1"/>
              </p:cNvSpPr>
              <p:nvPr/>
            </p:nvSpPr>
            <p:spPr bwMode="auto">
              <a:xfrm>
                <a:off x="1824" y="1104"/>
                <a:ext cx="1008" cy="4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5000"/>
                  </a:lnSpc>
                  <a:spcBef>
                    <a:spcPct val="0"/>
                  </a:spcBef>
                  <a:buFontTx/>
                  <a:buNone/>
                </a:pPr>
                <a:r>
                  <a:rPr lang="en-US" altLang="en-US" sz="2400" b="1"/>
                  <a:t>Activation</a:t>
                </a:r>
              </a:p>
              <a:p>
                <a:pPr>
                  <a:lnSpc>
                    <a:spcPct val="85000"/>
                  </a:lnSpc>
                  <a:spcBef>
                    <a:spcPct val="0"/>
                  </a:spcBef>
                  <a:buFontTx/>
                  <a:buNone/>
                </a:pPr>
                <a:r>
                  <a:rPr lang="en-US" altLang="en-US" sz="2400" b="1"/>
                  <a:t>Energy</a:t>
                </a:r>
              </a:p>
            </p:txBody>
          </p:sp>
          <p:sp>
            <p:nvSpPr>
              <p:cNvPr id="28732" name="Line 10"/>
              <p:cNvSpPr>
                <a:spLocks noChangeShapeType="1"/>
              </p:cNvSpPr>
              <p:nvPr/>
            </p:nvSpPr>
            <p:spPr bwMode="auto">
              <a:xfrm rot="1296320" flipH="1">
                <a:off x="1824" y="1536"/>
                <a:ext cx="288"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8730" name="Line 11"/>
            <p:cNvSpPr>
              <a:spLocks noChangeShapeType="1"/>
            </p:cNvSpPr>
            <p:nvPr/>
          </p:nvSpPr>
          <p:spPr bwMode="auto">
            <a:xfrm flipH="1">
              <a:off x="480" y="1776"/>
              <a:ext cx="1152"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39958" name="Group 22"/>
          <p:cNvGrpSpPr>
            <a:grpSpLocks/>
          </p:cNvGrpSpPr>
          <p:nvPr/>
        </p:nvGrpSpPr>
        <p:grpSpPr bwMode="auto">
          <a:xfrm>
            <a:off x="0" y="2209800"/>
            <a:ext cx="4389438" cy="3962400"/>
            <a:chOff x="143" y="1392"/>
            <a:chExt cx="2765" cy="2496"/>
          </a:xfrm>
        </p:grpSpPr>
        <p:sp>
          <p:nvSpPr>
            <p:cNvPr id="28726" name="Freeform 13"/>
            <p:cNvSpPr>
              <a:spLocks/>
            </p:cNvSpPr>
            <p:nvPr/>
          </p:nvSpPr>
          <p:spPr bwMode="auto">
            <a:xfrm>
              <a:off x="464" y="1392"/>
              <a:ext cx="2444" cy="2160"/>
            </a:xfrm>
            <a:custGeom>
              <a:avLst/>
              <a:gdLst>
                <a:gd name="T0" fmla="*/ 0 w 3600"/>
                <a:gd name="T1" fmla="*/ 0 h 2160"/>
                <a:gd name="T2" fmla="*/ 0 w 3600"/>
                <a:gd name="T3" fmla="*/ 2160 h 2160"/>
                <a:gd name="T4" fmla="*/ 1659 w 3600"/>
                <a:gd name="T5" fmla="*/ 2160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27" name="Text Box 14"/>
            <p:cNvSpPr txBox="1">
              <a:spLocks noChangeArrowheads="1"/>
            </p:cNvSpPr>
            <p:nvPr/>
          </p:nvSpPr>
          <p:spPr bwMode="auto">
            <a:xfrm>
              <a:off x="672" y="3600"/>
              <a:ext cx="190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Reaction Co-ordinate</a:t>
              </a:r>
            </a:p>
          </p:txBody>
        </p:sp>
        <p:sp>
          <p:nvSpPr>
            <p:cNvPr id="28728" name="Text Box 15"/>
            <p:cNvSpPr txBox="1">
              <a:spLocks noChangeArrowheads="1"/>
            </p:cNvSpPr>
            <p:nvPr/>
          </p:nvSpPr>
          <p:spPr bwMode="auto">
            <a:xfrm rot="-5399970">
              <a:off x="-145" y="2346"/>
              <a:ext cx="86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 </a:t>
              </a:r>
              <a:r>
                <a:rPr lang="en-US" altLang="en-US" sz="2000" b="1"/>
                <a:t>Enthalpy</a:t>
              </a:r>
            </a:p>
          </p:txBody>
        </p:sp>
      </p:grpSp>
      <p:grpSp>
        <p:nvGrpSpPr>
          <p:cNvPr id="39963" name="Group 27"/>
          <p:cNvGrpSpPr>
            <a:grpSpLocks/>
          </p:cNvGrpSpPr>
          <p:nvPr/>
        </p:nvGrpSpPr>
        <p:grpSpPr bwMode="auto">
          <a:xfrm>
            <a:off x="534988" y="2743200"/>
            <a:ext cx="3810000" cy="838200"/>
            <a:chOff x="480" y="1728"/>
            <a:chExt cx="2400" cy="528"/>
          </a:xfrm>
        </p:grpSpPr>
        <p:sp>
          <p:nvSpPr>
            <p:cNvPr id="28722" name="Line 17"/>
            <p:cNvSpPr>
              <a:spLocks noChangeShapeType="1"/>
            </p:cNvSpPr>
            <p:nvPr/>
          </p:nvSpPr>
          <p:spPr bwMode="auto">
            <a:xfrm flipH="1">
              <a:off x="480" y="2256"/>
              <a:ext cx="1104"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28723" name="Group 26"/>
            <p:cNvGrpSpPr>
              <a:grpSpLocks/>
            </p:cNvGrpSpPr>
            <p:nvPr/>
          </p:nvGrpSpPr>
          <p:grpSpPr bwMode="auto">
            <a:xfrm>
              <a:off x="1680" y="1728"/>
              <a:ext cx="1200" cy="480"/>
              <a:chOff x="1680" y="1728"/>
              <a:chExt cx="1200" cy="480"/>
            </a:xfrm>
          </p:grpSpPr>
          <p:sp>
            <p:nvSpPr>
              <p:cNvPr id="28724" name="Text Box 19"/>
              <p:cNvSpPr txBox="1">
                <a:spLocks noChangeArrowheads="1"/>
              </p:cNvSpPr>
              <p:nvPr/>
            </p:nvSpPr>
            <p:spPr bwMode="auto">
              <a:xfrm>
                <a:off x="2064" y="1728"/>
                <a:ext cx="816" cy="46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5000"/>
                  </a:lnSpc>
                  <a:spcBef>
                    <a:spcPct val="0"/>
                  </a:spcBef>
                  <a:buFontTx/>
                  <a:buNone/>
                </a:pPr>
                <a:r>
                  <a:rPr lang="en-US" altLang="en-US" sz="2400" b="1"/>
                  <a:t>Catalyst</a:t>
                </a:r>
              </a:p>
              <a:p>
                <a:pPr>
                  <a:lnSpc>
                    <a:spcPct val="85000"/>
                  </a:lnSpc>
                  <a:spcBef>
                    <a:spcPct val="0"/>
                  </a:spcBef>
                  <a:buFontTx/>
                  <a:buNone/>
                </a:pPr>
                <a:r>
                  <a:rPr lang="en-US" altLang="en-US" sz="2400" b="1"/>
                  <a:t>added</a:t>
                </a:r>
              </a:p>
            </p:txBody>
          </p:sp>
          <p:sp>
            <p:nvSpPr>
              <p:cNvPr id="28725" name="Line 20"/>
              <p:cNvSpPr>
                <a:spLocks noChangeShapeType="1"/>
              </p:cNvSpPr>
              <p:nvPr/>
            </p:nvSpPr>
            <p:spPr bwMode="auto">
              <a:xfrm flipH="1">
                <a:off x="1680" y="1968"/>
                <a:ext cx="384" cy="24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graphicFrame>
        <p:nvGraphicFramePr>
          <p:cNvPr id="28684" name="Object 21"/>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28739" name="WordArt 3.0" r:id="rId6" imgW="6099501" imgH="4064491" progId="MSWordArt.2">
                  <p:embed/>
                </p:oleObj>
              </mc:Choice>
              <mc:Fallback>
                <p:oleObj name="WordArt 3.0" r:id="rId6" imgW="6099501" imgH="4064491" progId="MSWordArt.2">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64" name="Freeform 28"/>
          <p:cNvSpPr>
            <a:spLocks/>
          </p:cNvSpPr>
          <p:nvPr/>
        </p:nvSpPr>
        <p:spPr bwMode="auto">
          <a:xfrm>
            <a:off x="5732463" y="3289300"/>
            <a:ext cx="3030537" cy="2101850"/>
          </a:xfrm>
          <a:custGeom>
            <a:avLst/>
            <a:gdLst>
              <a:gd name="T0" fmla="*/ 0 w 4105"/>
              <a:gd name="T1" fmla="*/ 2147483646 h 1324"/>
              <a:gd name="T2" fmla="*/ 222913161 w 4105"/>
              <a:gd name="T3" fmla="*/ 2147483646 h 1324"/>
              <a:gd name="T4" fmla="*/ 334097325 w 4105"/>
              <a:gd name="T5" fmla="*/ 2147483646 h 1324"/>
              <a:gd name="T6" fmla="*/ 406040280 w 4105"/>
              <a:gd name="T7" fmla="*/ 2006044375 h 1324"/>
              <a:gd name="T8" fmla="*/ 471443034 w 4105"/>
              <a:gd name="T9" fmla="*/ 1249997500 h 1324"/>
              <a:gd name="T10" fmla="*/ 582627198 w 4105"/>
              <a:gd name="T11" fmla="*/ 342741250 h 1324"/>
              <a:gd name="T12" fmla="*/ 713431967 w 4105"/>
              <a:gd name="T13" fmla="*/ 10080625 h 1324"/>
              <a:gd name="T14" fmla="*/ 837696534 w 4105"/>
              <a:gd name="T15" fmla="*/ 282257500 h 1324"/>
              <a:gd name="T16" fmla="*/ 1001203049 w 4105"/>
              <a:gd name="T17" fmla="*/ 1522174375 h 1324"/>
              <a:gd name="T18" fmla="*/ 1282433191 w 4105"/>
              <a:gd name="T19" fmla="*/ 2147483646 h 1324"/>
              <a:gd name="T20" fmla="*/ 1733710050 w 4105"/>
              <a:gd name="T21" fmla="*/ 2147483646 h 1324"/>
              <a:gd name="T22" fmla="*/ 2147483646 w 4105"/>
              <a:gd name="T23" fmla="*/ 2147483646 h 1324"/>
              <a:gd name="T24" fmla="*/ 2147483646 w 4105"/>
              <a:gd name="T25" fmla="*/ 2147483646 h 13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05" h="1324">
                <a:moveTo>
                  <a:pt x="0" y="1324"/>
                </a:moveTo>
                <a:cubicBezTo>
                  <a:pt x="68" y="1306"/>
                  <a:pt x="307" y="1264"/>
                  <a:pt x="409" y="1216"/>
                </a:cubicBezTo>
                <a:cubicBezTo>
                  <a:pt x="511" y="1168"/>
                  <a:pt x="557" y="1106"/>
                  <a:pt x="613" y="1036"/>
                </a:cubicBezTo>
                <a:cubicBezTo>
                  <a:pt x="669" y="966"/>
                  <a:pt x="703" y="886"/>
                  <a:pt x="745" y="796"/>
                </a:cubicBezTo>
                <a:cubicBezTo>
                  <a:pt x="787" y="706"/>
                  <a:pt x="811" y="606"/>
                  <a:pt x="865" y="496"/>
                </a:cubicBezTo>
                <a:cubicBezTo>
                  <a:pt x="919" y="386"/>
                  <a:pt x="995" y="218"/>
                  <a:pt x="1069" y="136"/>
                </a:cubicBezTo>
                <a:cubicBezTo>
                  <a:pt x="1143" y="54"/>
                  <a:pt x="1231" y="8"/>
                  <a:pt x="1309" y="4"/>
                </a:cubicBezTo>
                <a:cubicBezTo>
                  <a:pt x="1387" y="0"/>
                  <a:pt x="1449" y="12"/>
                  <a:pt x="1537" y="112"/>
                </a:cubicBezTo>
                <a:cubicBezTo>
                  <a:pt x="1625" y="212"/>
                  <a:pt x="1701" y="444"/>
                  <a:pt x="1837" y="604"/>
                </a:cubicBezTo>
                <a:cubicBezTo>
                  <a:pt x="1973" y="764"/>
                  <a:pt x="2129" y="964"/>
                  <a:pt x="2353" y="1072"/>
                </a:cubicBezTo>
                <a:cubicBezTo>
                  <a:pt x="2577" y="1180"/>
                  <a:pt x="2911" y="1214"/>
                  <a:pt x="3181" y="1252"/>
                </a:cubicBezTo>
                <a:cubicBezTo>
                  <a:pt x="3451" y="1290"/>
                  <a:pt x="3841" y="1294"/>
                  <a:pt x="3973" y="1300"/>
                </a:cubicBezTo>
                <a:cubicBezTo>
                  <a:pt x="4105" y="1306"/>
                  <a:pt x="3973" y="1290"/>
                  <a:pt x="3973" y="1288"/>
                </a:cubicBezTo>
              </a:path>
            </a:pathLst>
          </a:custGeom>
          <a:noFill/>
          <a:ln w="3810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39989" name="Group 53"/>
          <p:cNvGrpSpPr>
            <a:grpSpLocks/>
          </p:cNvGrpSpPr>
          <p:nvPr/>
        </p:nvGrpSpPr>
        <p:grpSpPr bwMode="auto">
          <a:xfrm>
            <a:off x="4800600" y="2209800"/>
            <a:ext cx="4114800" cy="3962400"/>
            <a:chOff x="2976" y="1392"/>
            <a:chExt cx="2592" cy="2496"/>
          </a:xfrm>
        </p:grpSpPr>
        <p:sp>
          <p:nvSpPr>
            <p:cNvPr id="28719" name="Freeform 30"/>
            <p:cNvSpPr>
              <a:spLocks/>
            </p:cNvSpPr>
            <p:nvPr/>
          </p:nvSpPr>
          <p:spPr bwMode="auto">
            <a:xfrm>
              <a:off x="3408" y="1392"/>
              <a:ext cx="2160" cy="2160"/>
            </a:xfrm>
            <a:custGeom>
              <a:avLst/>
              <a:gdLst>
                <a:gd name="T0" fmla="*/ 0 w 3600"/>
                <a:gd name="T1" fmla="*/ 0 h 2160"/>
                <a:gd name="T2" fmla="*/ 0 w 3600"/>
                <a:gd name="T3" fmla="*/ 2160 h 2160"/>
                <a:gd name="T4" fmla="*/ 1296 w 3600"/>
                <a:gd name="T5" fmla="*/ 2160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20" name="Text Box 31"/>
            <p:cNvSpPr txBox="1">
              <a:spLocks noChangeArrowheads="1"/>
            </p:cNvSpPr>
            <p:nvPr/>
          </p:nvSpPr>
          <p:spPr bwMode="auto">
            <a:xfrm>
              <a:off x="3600" y="3600"/>
              <a:ext cx="172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Energy of particles</a:t>
              </a:r>
            </a:p>
          </p:txBody>
        </p:sp>
        <p:sp>
          <p:nvSpPr>
            <p:cNvPr id="28721" name="Text Box 32"/>
            <p:cNvSpPr txBox="1">
              <a:spLocks noChangeArrowheads="1"/>
            </p:cNvSpPr>
            <p:nvPr/>
          </p:nvSpPr>
          <p:spPr bwMode="auto">
            <a:xfrm rot="-5399022">
              <a:off x="2424" y="2520"/>
              <a:ext cx="139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No. of particles</a:t>
              </a:r>
            </a:p>
          </p:txBody>
        </p:sp>
      </p:grpSp>
      <p:grpSp>
        <p:nvGrpSpPr>
          <p:cNvPr id="40004" name="Group 68"/>
          <p:cNvGrpSpPr>
            <a:grpSpLocks/>
          </p:cNvGrpSpPr>
          <p:nvPr/>
        </p:nvGrpSpPr>
        <p:grpSpPr bwMode="auto">
          <a:xfrm>
            <a:off x="6019800" y="1752600"/>
            <a:ext cx="2819400" cy="3886200"/>
            <a:chOff x="3888" y="1104"/>
            <a:chExt cx="1536" cy="2448"/>
          </a:xfrm>
        </p:grpSpPr>
        <p:grpSp>
          <p:nvGrpSpPr>
            <p:cNvPr id="28715" name="Group 54"/>
            <p:cNvGrpSpPr>
              <a:grpSpLocks/>
            </p:cNvGrpSpPr>
            <p:nvPr/>
          </p:nvGrpSpPr>
          <p:grpSpPr bwMode="auto">
            <a:xfrm>
              <a:off x="4076" y="1728"/>
              <a:ext cx="432" cy="1824"/>
              <a:chOff x="4220" y="1605"/>
              <a:chExt cx="432" cy="1947"/>
            </a:xfrm>
          </p:grpSpPr>
          <p:sp>
            <p:nvSpPr>
              <p:cNvPr id="28717" name="Line 36"/>
              <p:cNvSpPr>
                <a:spLocks noChangeShapeType="1"/>
              </p:cNvSpPr>
              <p:nvPr/>
            </p:nvSpPr>
            <p:spPr bwMode="auto">
              <a:xfrm>
                <a:off x="4560" y="2112"/>
                <a:ext cx="0" cy="1440"/>
              </a:xfrm>
              <a:prstGeom prst="line">
                <a:avLst/>
              </a:prstGeom>
              <a:noFill/>
              <a:ln w="38100">
                <a:solidFill>
                  <a:srgbClr val="FF00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8" name="Line 37"/>
              <p:cNvSpPr>
                <a:spLocks noChangeShapeType="1"/>
              </p:cNvSpPr>
              <p:nvPr/>
            </p:nvSpPr>
            <p:spPr bwMode="auto">
              <a:xfrm rot="17964055" flipH="1">
                <a:off x="4220" y="1605"/>
                <a:ext cx="432" cy="43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8716" name="Text Box 38"/>
            <p:cNvSpPr txBox="1">
              <a:spLocks noChangeArrowheads="1"/>
            </p:cNvSpPr>
            <p:nvPr/>
          </p:nvSpPr>
          <p:spPr bwMode="auto">
            <a:xfrm>
              <a:off x="3888" y="1104"/>
              <a:ext cx="1536" cy="526"/>
            </a:xfrm>
            <a:prstGeom prst="rect">
              <a:avLst/>
            </a:prstGeom>
            <a:noFill/>
            <a:ln w="127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rgbClr val="FF0000"/>
                  </a:solidFill>
                </a:rPr>
                <a:t>Activation energy (with catalyst)</a:t>
              </a:r>
            </a:p>
          </p:txBody>
        </p:sp>
      </p:grpSp>
      <p:grpSp>
        <p:nvGrpSpPr>
          <p:cNvPr id="39975" name="Group 39"/>
          <p:cNvGrpSpPr>
            <a:grpSpLocks/>
          </p:cNvGrpSpPr>
          <p:nvPr/>
        </p:nvGrpSpPr>
        <p:grpSpPr bwMode="auto">
          <a:xfrm>
            <a:off x="7010400" y="4191000"/>
            <a:ext cx="1752600" cy="1447800"/>
            <a:chOff x="3024" y="2592"/>
            <a:chExt cx="2256" cy="912"/>
          </a:xfrm>
        </p:grpSpPr>
        <p:sp>
          <p:nvSpPr>
            <p:cNvPr id="28703" name="Line 40"/>
            <p:cNvSpPr>
              <a:spLocks noChangeShapeType="1"/>
            </p:cNvSpPr>
            <p:nvPr/>
          </p:nvSpPr>
          <p:spPr bwMode="auto">
            <a:xfrm>
              <a:off x="3024" y="3312"/>
              <a:ext cx="192" cy="19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4" name="Line 41"/>
            <p:cNvSpPr>
              <a:spLocks noChangeShapeType="1"/>
            </p:cNvSpPr>
            <p:nvPr/>
          </p:nvSpPr>
          <p:spPr bwMode="auto">
            <a:xfrm>
              <a:off x="3024" y="3168"/>
              <a:ext cx="336" cy="33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5" name="Line 42"/>
            <p:cNvSpPr>
              <a:spLocks noChangeShapeType="1"/>
            </p:cNvSpPr>
            <p:nvPr/>
          </p:nvSpPr>
          <p:spPr bwMode="auto">
            <a:xfrm>
              <a:off x="3024" y="2976"/>
              <a:ext cx="528" cy="52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6" name="Line 43"/>
            <p:cNvSpPr>
              <a:spLocks noChangeShapeType="1"/>
            </p:cNvSpPr>
            <p:nvPr/>
          </p:nvSpPr>
          <p:spPr bwMode="auto">
            <a:xfrm>
              <a:off x="3024" y="2784"/>
              <a:ext cx="720" cy="72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7" name="Line 44"/>
            <p:cNvSpPr>
              <a:spLocks noChangeShapeType="1"/>
            </p:cNvSpPr>
            <p:nvPr/>
          </p:nvSpPr>
          <p:spPr bwMode="auto">
            <a:xfrm>
              <a:off x="3024" y="2592"/>
              <a:ext cx="912" cy="91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8" name="Line 45"/>
            <p:cNvSpPr>
              <a:spLocks noChangeShapeType="1"/>
            </p:cNvSpPr>
            <p:nvPr/>
          </p:nvSpPr>
          <p:spPr bwMode="auto">
            <a:xfrm>
              <a:off x="3792" y="3168"/>
              <a:ext cx="336" cy="33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9" name="Line 46"/>
            <p:cNvSpPr>
              <a:spLocks noChangeShapeType="1"/>
            </p:cNvSpPr>
            <p:nvPr/>
          </p:nvSpPr>
          <p:spPr bwMode="auto">
            <a:xfrm>
              <a:off x="4032" y="3216"/>
              <a:ext cx="288" cy="28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0" name="Line 47"/>
            <p:cNvSpPr>
              <a:spLocks noChangeShapeType="1"/>
            </p:cNvSpPr>
            <p:nvPr/>
          </p:nvSpPr>
          <p:spPr bwMode="auto">
            <a:xfrm>
              <a:off x="4272" y="3264"/>
              <a:ext cx="240" cy="24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1" name="Line 48"/>
            <p:cNvSpPr>
              <a:spLocks noChangeShapeType="1"/>
            </p:cNvSpPr>
            <p:nvPr/>
          </p:nvSpPr>
          <p:spPr bwMode="auto">
            <a:xfrm>
              <a:off x="4464" y="3264"/>
              <a:ext cx="240" cy="240"/>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2" name="Line 49"/>
            <p:cNvSpPr>
              <a:spLocks noChangeShapeType="1"/>
            </p:cNvSpPr>
            <p:nvPr/>
          </p:nvSpPr>
          <p:spPr bwMode="auto">
            <a:xfrm>
              <a:off x="4704" y="3312"/>
              <a:ext cx="192" cy="19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3" name="Line 50"/>
            <p:cNvSpPr>
              <a:spLocks noChangeShapeType="1"/>
            </p:cNvSpPr>
            <p:nvPr/>
          </p:nvSpPr>
          <p:spPr bwMode="auto">
            <a:xfrm>
              <a:off x="4896" y="3312"/>
              <a:ext cx="192" cy="19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14" name="Line 51"/>
            <p:cNvSpPr>
              <a:spLocks noChangeShapeType="1"/>
            </p:cNvSpPr>
            <p:nvPr/>
          </p:nvSpPr>
          <p:spPr bwMode="auto">
            <a:xfrm>
              <a:off x="5088" y="3312"/>
              <a:ext cx="192" cy="192"/>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39991" name="Group 55"/>
          <p:cNvGrpSpPr>
            <a:grpSpLocks/>
          </p:cNvGrpSpPr>
          <p:nvPr/>
        </p:nvGrpSpPr>
        <p:grpSpPr bwMode="auto">
          <a:xfrm>
            <a:off x="7924800" y="5257800"/>
            <a:ext cx="762000" cy="381000"/>
            <a:chOff x="4080" y="3264"/>
            <a:chExt cx="1200" cy="240"/>
          </a:xfrm>
        </p:grpSpPr>
        <p:sp>
          <p:nvSpPr>
            <p:cNvPr id="28695" name="Line 56"/>
            <p:cNvSpPr>
              <a:spLocks noChangeShapeType="1"/>
            </p:cNvSpPr>
            <p:nvPr/>
          </p:nvSpPr>
          <p:spPr bwMode="auto">
            <a:xfrm flipH="1">
              <a:off x="4080" y="3264"/>
              <a:ext cx="96" cy="96"/>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96" name="Line 57"/>
            <p:cNvSpPr>
              <a:spLocks noChangeShapeType="1"/>
            </p:cNvSpPr>
            <p:nvPr/>
          </p:nvSpPr>
          <p:spPr bwMode="auto">
            <a:xfrm flipH="1">
              <a:off x="4080" y="3264"/>
              <a:ext cx="240" cy="2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97" name="Line 58"/>
            <p:cNvSpPr>
              <a:spLocks noChangeShapeType="1"/>
            </p:cNvSpPr>
            <p:nvPr/>
          </p:nvSpPr>
          <p:spPr bwMode="auto">
            <a:xfrm flipH="1">
              <a:off x="4416"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98" name="Line 59"/>
            <p:cNvSpPr>
              <a:spLocks noChangeShapeType="1"/>
            </p:cNvSpPr>
            <p:nvPr/>
          </p:nvSpPr>
          <p:spPr bwMode="auto">
            <a:xfrm flipH="1">
              <a:off x="4608"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99" name="Line 60"/>
            <p:cNvSpPr>
              <a:spLocks noChangeShapeType="1"/>
            </p:cNvSpPr>
            <p:nvPr/>
          </p:nvSpPr>
          <p:spPr bwMode="auto">
            <a:xfrm flipH="1">
              <a:off x="4752"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0" name="Line 61"/>
            <p:cNvSpPr>
              <a:spLocks noChangeShapeType="1"/>
            </p:cNvSpPr>
            <p:nvPr/>
          </p:nvSpPr>
          <p:spPr bwMode="auto">
            <a:xfrm flipH="1">
              <a:off x="4896"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1" name="Line 62"/>
            <p:cNvSpPr>
              <a:spLocks noChangeShapeType="1"/>
            </p:cNvSpPr>
            <p:nvPr/>
          </p:nvSpPr>
          <p:spPr bwMode="auto">
            <a:xfrm flipH="1">
              <a:off x="5088"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702" name="Line 63"/>
            <p:cNvSpPr>
              <a:spLocks noChangeShapeType="1"/>
            </p:cNvSpPr>
            <p:nvPr/>
          </p:nvSpPr>
          <p:spPr bwMode="auto">
            <a:xfrm flipH="1">
              <a:off x="4272" y="3312"/>
              <a:ext cx="192"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40002" name="Group 66"/>
          <p:cNvGrpSpPr>
            <a:grpSpLocks/>
          </p:cNvGrpSpPr>
          <p:nvPr/>
        </p:nvGrpSpPr>
        <p:grpSpPr bwMode="auto">
          <a:xfrm>
            <a:off x="7391400" y="2971800"/>
            <a:ext cx="1524000" cy="2667000"/>
            <a:chOff x="4800" y="1584"/>
            <a:chExt cx="960" cy="2016"/>
          </a:xfrm>
        </p:grpSpPr>
        <p:sp>
          <p:nvSpPr>
            <p:cNvPr id="28692" name="Line 33"/>
            <p:cNvSpPr>
              <a:spLocks noChangeShapeType="1"/>
            </p:cNvSpPr>
            <p:nvPr/>
          </p:nvSpPr>
          <p:spPr bwMode="auto">
            <a:xfrm>
              <a:off x="5136" y="2160"/>
              <a:ext cx="0" cy="144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93" name="Text Box 34"/>
            <p:cNvSpPr txBox="1">
              <a:spLocks noChangeArrowheads="1"/>
            </p:cNvSpPr>
            <p:nvPr/>
          </p:nvSpPr>
          <p:spPr bwMode="auto">
            <a:xfrm>
              <a:off x="4800" y="1584"/>
              <a:ext cx="960" cy="5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5000"/>
                </a:lnSpc>
                <a:spcBef>
                  <a:spcPct val="0"/>
                </a:spcBef>
                <a:buFontTx/>
                <a:buNone/>
              </a:pPr>
              <a:r>
                <a:rPr lang="en-US" altLang="en-US" sz="2400"/>
                <a:t>Activation</a:t>
              </a:r>
              <a:r>
                <a:rPr lang="en-US" altLang="en-US" sz="2400" b="1"/>
                <a:t> </a:t>
              </a:r>
              <a:r>
                <a:rPr lang="en-US" altLang="en-US" sz="2400"/>
                <a:t>energy</a:t>
              </a:r>
              <a:endParaRPr lang="en-US" altLang="en-US" sz="2400" b="1"/>
            </a:p>
          </p:txBody>
        </p:sp>
        <p:sp>
          <p:nvSpPr>
            <p:cNvPr id="28694" name="Line 64"/>
            <p:cNvSpPr>
              <a:spLocks noChangeShapeType="1"/>
            </p:cNvSpPr>
            <p:nvPr/>
          </p:nvSpPr>
          <p:spPr bwMode="auto">
            <a:xfrm flipH="1">
              <a:off x="5184" y="2064"/>
              <a:ext cx="24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8691" name="AutoShape 70">
            <a:hlinkClick r:id="rId8" action="ppaction://hlinkfile" highlightClick="1"/>
          </p:cNvPr>
          <p:cNvSpPr>
            <a:spLocks noChangeArrowheads="1"/>
          </p:cNvSpPr>
          <p:nvPr/>
        </p:nvSpPr>
        <p:spPr bwMode="auto">
          <a:xfrm>
            <a:off x="2590800" y="6400800"/>
            <a:ext cx="3581400" cy="457200"/>
          </a:xfrm>
          <a:prstGeom prst="actionButtonMovie">
            <a:avLst/>
          </a:prstGeom>
          <a:noFill/>
          <a:ln w="9525">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00" b="1"/>
              <a:t>Effect of diff. catalyst simulation</a:t>
            </a:r>
            <a:endParaRPr lang="en-GB" altLang="en-US" sz="1400" b="1"/>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wipe(right)">
                                      <p:cBhvr>
                                        <p:cTn id="7" dur="500"/>
                                        <p:tgtEl>
                                          <p:spTgt spid="399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40005"/>
                                        </p:tgtEl>
                                        <p:attrNameLst>
                                          <p:attrName>style.visibility</p:attrName>
                                        </p:attrNameLst>
                                      </p:cBhvr>
                                      <p:to>
                                        <p:strVal val="visible"/>
                                      </p:to>
                                    </p:set>
                                    <p:anim calcmode="lin" valueType="num">
                                      <p:cBhvr additive="base">
                                        <p:cTn id="12" dur="500"/>
                                        <p:tgtEl>
                                          <p:spTgt spid="40005"/>
                                        </p:tgtEl>
                                        <p:attrNameLst>
                                          <p:attrName>ppt_x</p:attrName>
                                        </p:attrNameLst>
                                      </p:cBhvr>
                                      <p:tavLst>
                                        <p:tav tm="0">
                                          <p:val>
                                            <p:strVal val="#ppt_x-#ppt_w*1.125000"/>
                                          </p:val>
                                        </p:tav>
                                        <p:tav tm="100000">
                                          <p:val>
                                            <p:strVal val="#ppt_x"/>
                                          </p:val>
                                        </p:tav>
                                      </p:tavLst>
                                    </p:anim>
                                    <p:animEffect transition="in" filter="wipe(right)">
                                      <p:cBhvr>
                                        <p:cTn id="13" dur="500"/>
                                        <p:tgtEl>
                                          <p:spTgt spid="40005"/>
                                        </p:tgtEl>
                                      </p:cBhvr>
                                    </p:animEffect>
                                  </p:childTnLst>
                                </p:cTn>
                              </p:par>
                            </p:childTnLst>
                          </p:cTn>
                        </p:par>
                        <p:par>
                          <p:cTn id="14" fill="hold" nodeType="afterGroup">
                            <p:stCondLst>
                              <p:cond delay="500"/>
                            </p:stCondLst>
                            <p:childTnLst>
                              <p:par>
                                <p:cTn id="15" presetID="12" presetClass="entr" presetSubtype="2" fill="hold" grpId="0" nodeType="afterEffect">
                                  <p:stCondLst>
                                    <p:cond delay="0"/>
                                  </p:stCondLst>
                                  <p:childTnLst>
                                    <p:set>
                                      <p:cBhvr>
                                        <p:cTn id="16" dur="1" fill="hold">
                                          <p:stCondLst>
                                            <p:cond delay="0"/>
                                          </p:stCondLst>
                                        </p:cTn>
                                        <p:tgtEl>
                                          <p:spTgt spid="40003"/>
                                        </p:tgtEl>
                                        <p:attrNameLst>
                                          <p:attrName>style.visibility</p:attrName>
                                        </p:attrNameLst>
                                      </p:cBhvr>
                                      <p:to>
                                        <p:strVal val="visible"/>
                                      </p:to>
                                    </p:set>
                                    <p:anim calcmode="lin" valueType="num">
                                      <p:cBhvr additive="base">
                                        <p:cTn id="17" dur="500"/>
                                        <p:tgtEl>
                                          <p:spTgt spid="40003"/>
                                        </p:tgtEl>
                                        <p:attrNameLst>
                                          <p:attrName>ppt_x</p:attrName>
                                        </p:attrNameLst>
                                      </p:cBhvr>
                                      <p:tavLst>
                                        <p:tav tm="0">
                                          <p:val>
                                            <p:strVal val="#ppt_x+#ppt_w*1.125000"/>
                                          </p:val>
                                        </p:tav>
                                        <p:tav tm="100000">
                                          <p:val>
                                            <p:strVal val="#ppt_x"/>
                                          </p:val>
                                        </p:tav>
                                      </p:tavLst>
                                    </p:anim>
                                    <p:animEffect transition="in" filter="wipe(left)">
                                      <p:cBhvr>
                                        <p:cTn id="18" dur="500"/>
                                        <p:tgtEl>
                                          <p:spTgt spid="4000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39958"/>
                                        </p:tgtEl>
                                        <p:attrNameLst>
                                          <p:attrName>style.visibility</p:attrName>
                                        </p:attrNameLst>
                                      </p:cBhvr>
                                      <p:to>
                                        <p:strVal val="visible"/>
                                      </p:to>
                                    </p:set>
                                    <p:anim calcmode="lin" valueType="num">
                                      <p:cBhvr>
                                        <p:cTn id="23" dur="1000" fill="hold"/>
                                        <p:tgtEl>
                                          <p:spTgt spid="39958"/>
                                        </p:tgtEl>
                                        <p:attrNameLst>
                                          <p:attrName>ppt_w</p:attrName>
                                        </p:attrNameLst>
                                      </p:cBhvr>
                                      <p:tavLst>
                                        <p:tav tm="0">
                                          <p:val>
                                            <p:fltVal val="0"/>
                                          </p:val>
                                        </p:tav>
                                        <p:tav tm="100000">
                                          <p:val>
                                            <p:strVal val="#ppt_w"/>
                                          </p:val>
                                        </p:tav>
                                      </p:tavLst>
                                    </p:anim>
                                    <p:anim calcmode="lin" valueType="num">
                                      <p:cBhvr>
                                        <p:cTn id="24" dur="1000" fill="hold"/>
                                        <p:tgtEl>
                                          <p:spTgt spid="39958"/>
                                        </p:tgtEl>
                                        <p:attrNameLst>
                                          <p:attrName>ppt_h</p:attrName>
                                        </p:attrNameLst>
                                      </p:cBhvr>
                                      <p:tavLst>
                                        <p:tav tm="0">
                                          <p:val>
                                            <p:fltVal val="0"/>
                                          </p:val>
                                        </p:tav>
                                        <p:tav tm="100000">
                                          <p:val>
                                            <p:strVal val="#ppt_h"/>
                                          </p:val>
                                        </p:tav>
                                      </p:tavLst>
                                    </p:anim>
                                    <p:anim calcmode="lin" valueType="num">
                                      <p:cBhvr>
                                        <p:cTn id="25" dur="1000" fill="hold"/>
                                        <p:tgtEl>
                                          <p:spTgt spid="39958"/>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9958"/>
                                        </p:tgtEl>
                                        <p:attrNameLst>
                                          <p:attrName>ppt_y</p:attrName>
                                        </p:attrNameLst>
                                      </p:cBhvr>
                                      <p:tavLst>
                                        <p:tav tm="0" fmla="#ppt_y+(sin(-2*pi*(1-$))*-#ppt_x+cos(-2*pi*(1-$))*(1-#ppt_y))*(1-$)">
                                          <p:val>
                                            <p:fltVal val="0"/>
                                          </p:val>
                                        </p:tav>
                                        <p:tav tm="100000">
                                          <p:val>
                                            <p:fltVal val="1"/>
                                          </p:val>
                                        </p:tav>
                                      </p:tavLst>
                                    </p:anim>
                                  </p:childTnLst>
                                </p:cTn>
                              </p:par>
                            </p:childTnLst>
                          </p:cTn>
                        </p:par>
                        <p:par>
                          <p:cTn id="27" fill="hold" nodeType="afterGroup">
                            <p:stCondLst>
                              <p:cond delay="1000"/>
                            </p:stCondLst>
                            <p:childTnLst>
                              <p:par>
                                <p:cTn id="28" presetID="15" presetClass="entr" presetSubtype="0" fill="hold" nodeType="afterEffect">
                                  <p:stCondLst>
                                    <p:cond delay="0"/>
                                  </p:stCondLst>
                                  <p:childTnLst>
                                    <p:set>
                                      <p:cBhvr>
                                        <p:cTn id="29" dur="1" fill="hold">
                                          <p:stCondLst>
                                            <p:cond delay="0"/>
                                          </p:stCondLst>
                                        </p:cTn>
                                        <p:tgtEl>
                                          <p:spTgt spid="39989"/>
                                        </p:tgtEl>
                                        <p:attrNameLst>
                                          <p:attrName>style.visibility</p:attrName>
                                        </p:attrNameLst>
                                      </p:cBhvr>
                                      <p:to>
                                        <p:strVal val="visible"/>
                                      </p:to>
                                    </p:set>
                                    <p:anim calcmode="lin" valueType="num">
                                      <p:cBhvr>
                                        <p:cTn id="30" dur="1000" fill="hold"/>
                                        <p:tgtEl>
                                          <p:spTgt spid="39989"/>
                                        </p:tgtEl>
                                        <p:attrNameLst>
                                          <p:attrName>ppt_w</p:attrName>
                                        </p:attrNameLst>
                                      </p:cBhvr>
                                      <p:tavLst>
                                        <p:tav tm="0">
                                          <p:val>
                                            <p:fltVal val="0"/>
                                          </p:val>
                                        </p:tav>
                                        <p:tav tm="100000">
                                          <p:val>
                                            <p:strVal val="#ppt_w"/>
                                          </p:val>
                                        </p:tav>
                                      </p:tavLst>
                                    </p:anim>
                                    <p:anim calcmode="lin" valueType="num">
                                      <p:cBhvr>
                                        <p:cTn id="31" dur="1000" fill="hold"/>
                                        <p:tgtEl>
                                          <p:spTgt spid="39989"/>
                                        </p:tgtEl>
                                        <p:attrNameLst>
                                          <p:attrName>ppt_h</p:attrName>
                                        </p:attrNameLst>
                                      </p:cBhvr>
                                      <p:tavLst>
                                        <p:tav tm="0">
                                          <p:val>
                                            <p:fltVal val="0"/>
                                          </p:val>
                                        </p:tav>
                                        <p:tav tm="100000">
                                          <p:val>
                                            <p:strVal val="#ppt_h"/>
                                          </p:val>
                                        </p:tav>
                                      </p:tavLst>
                                    </p:anim>
                                    <p:anim calcmode="lin" valueType="num">
                                      <p:cBhvr>
                                        <p:cTn id="32" dur="1000" fill="hold"/>
                                        <p:tgtEl>
                                          <p:spTgt spid="39989"/>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3998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p:cTn id="37" dur="1" fill="hold">
                                          <p:stCondLst>
                                            <p:cond delay="0"/>
                                          </p:stCondLst>
                                        </p:cTn>
                                        <p:tgtEl>
                                          <p:spTgt spid="39939"/>
                                        </p:tgtEl>
                                        <p:attrNameLst>
                                          <p:attrName>style.visibility</p:attrName>
                                        </p:attrNameLst>
                                      </p:cBhvr>
                                      <p:to>
                                        <p:strVal val="visible"/>
                                      </p:to>
                                    </p:set>
                                    <p:animEffect transition="in" filter="wipe(left)">
                                      <p:cBhvr>
                                        <p:cTn id="38" dur="500"/>
                                        <p:tgtEl>
                                          <p:spTgt spid="39939"/>
                                        </p:tgtEl>
                                      </p:cBhvr>
                                    </p:animEffect>
                                  </p:childTnLst>
                                  <p:subTnLst>
                                    <p:audio>
                                      <p:cMediaNode>
                                        <p:cTn display="0" masterRel="sameClick">
                                          <p:stCondLst>
                                            <p:cond evt="begin" delay="0">
                                              <p:tn val="36"/>
                                            </p:cond>
                                          </p:stCondLst>
                                          <p:endCondLst>
                                            <p:cond evt="onStopAudio" delay="0">
                                              <p:tgtEl>
                                                <p:sldTgt/>
                                              </p:tgtEl>
                                            </p:cond>
                                          </p:endCondLst>
                                        </p:cTn>
                                        <p:tgtEl>
                                          <p:sndTgt r:embed="rId4" name="WHOOSH.WAV"/>
                                        </p:tgtEl>
                                      </p:cMediaNode>
                                    </p:audio>
                                  </p:subTnLst>
                                </p:cTn>
                              </p:par>
                            </p:childTnLst>
                          </p:cTn>
                        </p:par>
                        <p:par>
                          <p:cTn id="39" fill="hold" nodeType="afterGroup">
                            <p:stCondLst>
                              <p:cond delay="500"/>
                            </p:stCondLst>
                            <p:childTnLst>
                              <p:par>
                                <p:cTn id="40" presetID="3" presetClass="entr" presetSubtype="10" fill="hold" nodeType="afterEffect">
                                  <p:stCondLst>
                                    <p:cond delay="0"/>
                                  </p:stCondLst>
                                  <p:childTnLst>
                                    <p:set>
                                      <p:cBhvr>
                                        <p:cTn id="41" dur="1" fill="hold">
                                          <p:stCondLst>
                                            <p:cond delay="0"/>
                                          </p:stCondLst>
                                        </p:cTn>
                                        <p:tgtEl>
                                          <p:spTgt spid="39961"/>
                                        </p:tgtEl>
                                        <p:attrNameLst>
                                          <p:attrName>style.visibility</p:attrName>
                                        </p:attrNameLst>
                                      </p:cBhvr>
                                      <p:to>
                                        <p:strVal val="visible"/>
                                      </p:to>
                                    </p:set>
                                    <p:animEffect transition="in" filter="blinds(horizontal)">
                                      <p:cBhvr>
                                        <p:cTn id="42" dur="500"/>
                                        <p:tgtEl>
                                          <p:spTgt spid="399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39964"/>
                                        </p:tgtEl>
                                        <p:attrNameLst>
                                          <p:attrName>style.visibility</p:attrName>
                                        </p:attrNameLst>
                                      </p:cBhvr>
                                      <p:to>
                                        <p:strVal val="visible"/>
                                      </p:to>
                                    </p:set>
                                    <p:animEffect transition="in" filter="wipe(left)">
                                      <p:cBhvr>
                                        <p:cTn id="47" dur="500"/>
                                        <p:tgtEl>
                                          <p:spTgt spid="39964"/>
                                        </p:tgtEl>
                                      </p:cBhvr>
                                    </p:animEffect>
                                  </p:childTnLst>
                                  <p:subTnLst>
                                    <p:audio>
                                      <p:cMediaNode>
                                        <p:cTn display="0" masterRel="sameClick">
                                          <p:stCondLst>
                                            <p:cond evt="begin" delay="0">
                                              <p:tn val="45"/>
                                            </p:cond>
                                          </p:stCondLst>
                                          <p:endCondLst>
                                            <p:cond evt="onStopAudio" delay="0">
                                              <p:tgtEl>
                                                <p:sldTgt/>
                                              </p:tgtEl>
                                            </p:cond>
                                          </p:endCondLst>
                                        </p:cTn>
                                        <p:tgtEl>
                                          <p:sndTgt r:embed="rId5" name="LASER.WAV"/>
                                        </p:tgtEl>
                                      </p:cMediaNode>
                                    </p:audio>
                                  </p:subTnLst>
                                </p:cTn>
                              </p:par>
                            </p:childTnLst>
                          </p:cTn>
                        </p:par>
                        <p:par>
                          <p:cTn id="48" fill="hold" nodeType="afterGroup">
                            <p:stCondLst>
                              <p:cond delay="500"/>
                            </p:stCondLst>
                            <p:childTnLst>
                              <p:par>
                                <p:cTn id="49" presetID="12" presetClass="entr" presetSubtype="2" fill="hold" nodeType="afterEffect">
                                  <p:stCondLst>
                                    <p:cond delay="0"/>
                                  </p:stCondLst>
                                  <p:childTnLst>
                                    <p:set>
                                      <p:cBhvr>
                                        <p:cTn id="50" dur="1" fill="hold">
                                          <p:stCondLst>
                                            <p:cond delay="0"/>
                                          </p:stCondLst>
                                        </p:cTn>
                                        <p:tgtEl>
                                          <p:spTgt spid="40002"/>
                                        </p:tgtEl>
                                        <p:attrNameLst>
                                          <p:attrName>style.visibility</p:attrName>
                                        </p:attrNameLst>
                                      </p:cBhvr>
                                      <p:to>
                                        <p:strVal val="visible"/>
                                      </p:to>
                                    </p:set>
                                    <p:anim calcmode="lin" valueType="num">
                                      <p:cBhvr additive="base">
                                        <p:cTn id="51" dur="500"/>
                                        <p:tgtEl>
                                          <p:spTgt spid="40002"/>
                                        </p:tgtEl>
                                        <p:attrNameLst>
                                          <p:attrName>ppt_x</p:attrName>
                                        </p:attrNameLst>
                                      </p:cBhvr>
                                      <p:tavLst>
                                        <p:tav tm="0">
                                          <p:val>
                                            <p:strVal val="#ppt_x+#ppt_w*1.125000"/>
                                          </p:val>
                                        </p:tav>
                                        <p:tav tm="100000">
                                          <p:val>
                                            <p:strVal val="#ppt_x"/>
                                          </p:val>
                                        </p:tav>
                                      </p:tavLst>
                                    </p:anim>
                                    <p:animEffect transition="in" filter="wipe(left)">
                                      <p:cBhvr>
                                        <p:cTn id="52" dur="500"/>
                                        <p:tgtEl>
                                          <p:spTgt spid="40002"/>
                                        </p:tgtEl>
                                      </p:cBhvr>
                                    </p:animEffect>
                                  </p:childTnLst>
                                </p:cTn>
                              </p:par>
                            </p:childTnLst>
                          </p:cTn>
                        </p:par>
                        <p:par>
                          <p:cTn id="53" fill="hold" nodeType="afterGroup">
                            <p:stCondLst>
                              <p:cond delay="1000"/>
                            </p:stCondLst>
                            <p:childTnLst>
                              <p:par>
                                <p:cTn id="54" presetID="4" presetClass="entr" presetSubtype="32" fill="hold" nodeType="afterEffect">
                                  <p:stCondLst>
                                    <p:cond delay="0"/>
                                  </p:stCondLst>
                                  <p:childTnLst>
                                    <p:set>
                                      <p:cBhvr>
                                        <p:cTn id="55" dur="1" fill="hold">
                                          <p:stCondLst>
                                            <p:cond delay="0"/>
                                          </p:stCondLst>
                                        </p:cTn>
                                        <p:tgtEl>
                                          <p:spTgt spid="39991"/>
                                        </p:tgtEl>
                                        <p:attrNameLst>
                                          <p:attrName>style.visibility</p:attrName>
                                        </p:attrNameLst>
                                      </p:cBhvr>
                                      <p:to>
                                        <p:strVal val="visible"/>
                                      </p:to>
                                    </p:set>
                                    <p:animEffect transition="in" filter="box(out)">
                                      <p:cBhvr>
                                        <p:cTn id="56" dur="500"/>
                                        <p:tgtEl>
                                          <p:spTgt spid="3999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8" fill="hold" nodeType="clickEffect">
                                  <p:stCondLst>
                                    <p:cond delay="0"/>
                                  </p:stCondLst>
                                  <p:childTnLst>
                                    <p:set>
                                      <p:cBhvr>
                                        <p:cTn id="60" dur="1" fill="hold">
                                          <p:stCondLst>
                                            <p:cond delay="0"/>
                                          </p:stCondLst>
                                        </p:cTn>
                                        <p:tgtEl>
                                          <p:spTgt spid="39942"/>
                                        </p:tgtEl>
                                        <p:attrNameLst>
                                          <p:attrName>style.visibility</p:attrName>
                                        </p:attrNameLst>
                                      </p:cBhvr>
                                      <p:to>
                                        <p:strVal val="visible"/>
                                      </p:to>
                                    </p:set>
                                    <p:animEffect transition="in" filter="wipe(left)">
                                      <p:cBhvr>
                                        <p:cTn id="61" dur="500"/>
                                        <p:tgtEl>
                                          <p:spTgt spid="39942"/>
                                        </p:tgtEl>
                                      </p:cBhvr>
                                    </p:animEffect>
                                  </p:childTnLst>
                                  <p:subTnLst>
                                    <p:audio>
                                      <p:cMediaNode>
                                        <p:cTn display="0" masterRel="sameClick">
                                          <p:stCondLst>
                                            <p:cond evt="begin" delay="0">
                                              <p:tn val="59"/>
                                            </p:cond>
                                          </p:stCondLst>
                                          <p:endCondLst>
                                            <p:cond evt="onStopAudio" delay="0">
                                              <p:tgtEl>
                                                <p:sldTgt/>
                                              </p:tgtEl>
                                            </p:cond>
                                          </p:endCondLst>
                                        </p:cTn>
                                        <p:tgtEl>
                                          <p:sndTgt r:embed="rId4" name="WHOOSH.WAV"/>
                                        </p:tgtEl>
                                      </p:cMediaNode>
                                    </p:audio>
                                  </p:subTnLst>
                                </p:cTn>
                              </p:par>
                            </p:childTnLst>
                          </p:cTn>
                        </p:par>
                        <p:par>
                          <p:cTn id="62" fill="hold" nodeType="afterGroup">
                            <p:stCondLst>
                              <p:cond delay="500"/>
                            </p:stCondLst>
                            <p:childTnLst>
                              <p:par>
                                <p:cTn id="63" presetID="3" presetClass="entr" presetSubtype="10" fill="hold" nodeType="afterEffect">
                                  <p:stCondLst>
                                    <p:cond delay="0"/>
                                  </p:stCondLst>
                                  <p:childTnLst>
                                    <p:set>
                                      <p:cBhvr>
                                        <p:cTn id="64" dur="1" fill="hold">
                                          <p:stCondLst>
                                            <p:cond delay="0"/>
                                          </p:stCondLst>
                                        </p:cTn>
                                        <p:tgtEl>
                                          <p:spTgt spid="39963"/>
                                        </p:tgtEl>
                                        <p:attrNameLst>
                                          <p:attrName>style.visibility</p:attrName>
                                        </p:attrNameLst>
                                      </p:cBhvr>
                                      <p:to>
                                        <p:strVal val="visible"/>
                                      </p:to>
                                    </p:set>
                                    <p:animEffect transition="in" filter="blinds(horizontal)">
                                      <p:cBhvr>
                                        <p:cTn id="65" dur="500"/>
                                        <p:tgtEl>
                                          <p:spTgt spid="39963"/>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 presetClass="entr" presetSubtype="8" fill="hold" nodeType="clickEffect">
                                  <p:stCondLst>
                                    <p:cond delay="0"/>
                                  </p:stCondLst>
                                  <p:childTnLst>
                                    <p:set>
                                      <p:cBhvr>
                                        <p:cTn id="69" dur="1" fill="hold">
                                          <p:stCondLst>
                                            <p:cond delay="0"/>
                                          </p:stCondLst>
                                        </p:cTn>
                                        <p:tgtEl>
                                          <p:spTgt spid="40004"/>
                                        </p:tgtEl>
                                        <p:attrNameLst>
                                          <p:attrName>style.visibility</p:attrName>
                                        </p:attrNameLst>
                                      </p:cBhvr>
                                      <p:to>
                                        <p:strVal val="visible"/>
                                      </p:to>
                                    </p:set>
                                    <p:anim calcmode="lin" valueType="num">
                                      <p:cBhvr additive="base">
                                        <p:cTn id="70" dur="500" fill="hold"/>
                                        <p:tgtEl>
                                          <p:spTgt spid="40004"/>
                                        </p:tgtEl>
                                        <p:attrNameLst>
                                          <p:attrName>ppt_x</p:attrName>
                                        </p:attrNameLst>
                                      </p:cBhvr>
                                      <p:tavLst>
                                        <p:tav tm="0">
                                          <p:val>
                                            <p:strVal val="0-#ppt_w/2"/>
                                          </p:val>
                                        </p:tav>
                                        <p:tav tm="100000">
                                          <p:val>
                                            <p:strVal val="#ppt_x"/>
                                          </p:val>
                                        </p:tav>
                                      </p:tavLst>
                                    </p:anim>
                                    <p:anim calcmode="lin" valueType="num">
                                      <p:cBhvr additive="base">
                                        <p:cTn id="71" dur="500" fill="hold"/>
                                        <p:tgtEl>
                                          <p:spTgt spid="40004"/>
                                        </p:tgtEl>
                                        <p:attrNameLst>
                                          <p:attrName>ppt_y</p:attrName>
                                        </p:attrNameLst>
                                      </p:cBhvr>
                                      <p:tavLst>
                                        <p:tav tm="0">
                                          <p:val>
                                            <p:strVal val="#ppt_y"/>
                                          </p:val>
                                        </p:tav>
                                        <p:tav tm="100000">
                                          <p:val>
                                            <p:strVal val="#ppt_y"/>
                                          </p:val>
                                        </p:tav>
                                      </p:tavLst>
                                    </p:anim>
                                  </p:childTnLst>
                                </p:cTn>
                              </p:par>
                            </p:childTnLst>
                          </p:cTn>
                        </p:par>
                        <p:par>
                          <p:cTn id="72" fill="hold" nodeType="afterGroup">
                            <p:stCondLst>
                              <p:cond delay="500"/>
                            </p:stCondLst>
                            <p:childTnLst>
                              <p:par>
                                <p:cTn id="73" presetID="4" presetClass="entr" presetSubtype="32" fill="hold" nodeType="afterEffect">
                                  <p:stCondLst>
                                    <p:cond delay="0"/>
                                  </p:stCondLst>
                                  <p:childTnLst>
                                    <p:set>
                                      <p:cBhvr>
                                        <p:cTn id="74" dur="1" fill="hold">
                                          <p:stCondLst>
                                            <p:cond delay="0"/>
                                          </p:stCondLst>
                                        </p:cTn>
                                        <p:tgtEl>
                                          <p:spTgt spid="39975"/>
                                        </p:tgtEl>
                                        <p:attrNameLst>
                                          <p:attrName>style.visibility</p:attrName>
                                        </p:attrNameLst>
                                      </p:cBhvr>
                                      <p:to>
                                        <p:strVal val="visible"/>
                                      </p:to>
                                    </p:set>
                                    <p:animEffect transition="in" filter="box(out)">
                                      <p:cBhvr>
                                        <p:cTn id="75" dur="500"/>
                                        <p:tgtEl>
                                          <p:spTgt spid="399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05" grpId="0" animBg="1"/>
      <p:bldP spid="40003" grpId="0" animBg="1"/>
      <p:bldP spid="3993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0723"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pSp>
        <p:nvGrpSpPr>
          <p:cNvPr id="8247" name="Group 55"/>
          <p:cNvGrpSpPr>
            <a:grpSpLocks/>
          </p:cNvGrpSpPr>
          <p:nvPr/>
        </p:nvGrpSpPr>
        <p:grpSpPr bwMode="auto">
          <a:xfrm>
            <a:off x="6477000" y="4267200"/>
            <a:ext cx="2362200" cy="2133600"/>
            <a:chOff x="3941" y="2586"/>
            <a:chExt cx="1627" cy="1446"/>
          </a:xfrm>
        </p:grpSpPr>
        <p:sp>
          <p:nvSpPr>
            <p:cNvPr id="30733" name="AutoShape 53"/>
            <p:cNvSpPr>
              <a:spLocks noChangeArrowheads="1"/>
            </p:cNvSpPr>
            <p:nvPr/>
          </p:nvSpPr>
          <p:spPr bwMode="auto">
            <a:xfrm rot="3225203">
              <a:off x="3513" y="3014"/>
              <a:ext cx="1152" cy="295"/>
            </a:xfrm>
            <a:prstGeom prst="leftArrow">
              <a:avLst>
                <a:gd name="adj1" fmla="val 25204"/>
                <a:gd name="adj2" fmla="val 86725"/>
              </a:avLst>
            </a:prstGeom>
            <a:solidFill>
              <a:schemeClr val="folHlink"/>
            </a:solidFill>
            <a:ln w="2857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0734" name="WordArt 48" descr="Narrow vertical"/>
            <p:cNvSpPr>
              <a:spLocks noChangeArrowheads="1" noChangeShapeType="1" noTextEdit="1"/>
            </p:cNvSpPr>
            <p:nvPr/>
          </p:nvSpPr>
          <p:spPr bwMode="auto">
            <a:xfrm rot="-1896151">
              <a:off x="4080" y="3120"/>
              <a:ext cx="1488" cy="912"/>
            </a:xfrm>
            <a:prstGeom prst="rect">
              <a:avLst/>
            </a:prstGeom>
          </p:spPr>
          <p:txBody>
            <a:bodyPr wrap="none" fromWordArt="1">
              <a:prstTxWarp prst="textCurveUp">
                <a:avLst>
                  <a:gd name="adj" fmla="val 42481"/>
                </a:avLst>
              </a:prstTxWarp>
            </a:bodyPr>
            <a:lstStyle/>
            <a:p>
              <a:pPr algn="ctr"/>
              <a:r>
                <a:rPr lang="en-AU" sz="3600" kern="10">
                  <a:ln w="12700">
                    <a:solidFill>
                      <a:srgbClr val="000000"/>
                    </a:solidFill>
                    <a:round/>
                    <a:headEnd/>
                    <a:tailEnd/>
                  </a:ln>
                  <a:blipFill dpi="0" rotWithShape="0">
                    <a:blip r:embed="rId4"/>
                    <a:srcRect/>
                    <a:tile tx="0" ty="0" sx="100000" sy="100000" flip="none" algn="tl"/>
                  </a:blipFill>
                  <a:effectLst>
                    <a:outerShdw dist="45791" dir="2021404" algn="ctr" rotWithShape="0">
                      <a:srgbClr val="808080"/>
                    </a:outerShdw>
                  </a:effectLst>
                  <a:latin typeface="Arial Black" panose="020B0A04020102020204" pitchFamily="34" charset="0"/>
                </a:rPr>
                <a:t>STOICHIOMETRIC</a:t>
              </a:r>
            </a:p>
            <a:p>
              <a:pPr algn="ctr"/>
              <a:r>
                <a:rPr lang="en-AU" sz="3600" kern="10">
                  <a:ln w="12700">
                    <a:solidFill>
                      <a:srgbClr val="000000"/>
                    </a:solidFill>
                    <a:round/>
                    <a:headEnd/>
                    <a:tailEnd/>
                  </a:ln>
                  <a:blipFill dpi="0" rotWithShape="0">
                    <a:blip r:embed="rId4"/>
                    <a:srcRect/>
                    <a:tile tx="0" ty="0" sx="100000" sy="100000" flip="none" algn="tl"/>
                  </a:blipFill>
                  <a:effectLst>
                    <a:outerShdw dist="45791" dir="2021404" algn="ctr" rotWithShape="0">
                      <a:srgbClr val="808080"/>
                    </a:outerShdw>
                  </a:effectLst>
                  <a:latin typeface="Arial Black" panose="020B0A04020102020204" pitchFamily="34" charset="0"/>
                </a:rPr>
                <a:t>EQUATION ?</a:t>
              </a:r>
            </a:p>
          </p:txBody>
        </p:sp>
      </p:grpSp>
      <p:sp>
        <p:nvSpPr>
          <p:cNvPr id="30725" name="Rectangle 2" descr="Purple mesh"/>
          <p:cNvSpPr>
            <a:spLocks noGrp="1" noChangeArrowheads="1"/>
          </p:cNvSpPr>
          <p:nvPr>
            <p:ph type="title"/>
          </p:nvPr>
        </p:nvSpPr>
        <p:spPr>
          <a:xfrm>
            <a:off x="381000" y="228600"/>
            <a:ext cx="6705600" cy="1371600"/>
          </a:xfrm>
          <a:blipFill dpi="0" rotWithShape="0">
            <a:blip r:embed="rId5"/>
            <a:srcRect/>
            <a:tile tx="0" ty="0" sx="100000" sy="100000" flip="none" algn="tl"/>
          </a:blipFill>
          <a:ln w="19050">
            <a:solidFill>
              <a:schemeClr val="folHlink"/>
            </a:solidFill>
            <a:miter lim="800000"/>
            <a:headEnd/>
            <a:tailEnd/>
          </a:ln>
        </p:spPr>
        <p:txBody>
          <a:bodyPr/>
          <a:lstStyle/>
          <a:p>
            <a:r>
              <a:rPr lang="en-US" altLang="en-US" sz="4000" smtClean="0">
                <a:solidFill>
                  <a:schemeClr val="folHlink"/>
                </a:solidFill>
                <a:latin typeface="Tahoma" panose="020B0604030504040204" pitchFamily="34" charset="0"/>
              </a:rPr>
              <a:t>3. REACTION MECHANISMS</a:t>
            </a:r>
          </a:p>
        </p:txBody>
      </p:sp>
      <p:graphicFrame>
        <p:nvGraphicFramePr>
          <p:cNvPr id="30726" name="Object 47"/>
          <p:cNvGraphicFramePr>
            <a:graphicFrameLocks noChangeAspect="1"/>
          </p:cNvGraphicFramePr>
          <p:nvPr/>
        </p:nvGraphicFramePr>
        <p:xfrm>
          <a:off x="7924800" y="152400"/>
          <a:ext cx="1219200" cy="1003300"/>
        </p:xfrm>
        <a:graphic>
          <a:graphicData uri="http://schemas.openxmlformats.org/presentationml/2006/ole">
            <mc:AlternateContent xmlns:mc="http://schemas.openxmlformats.org/markup-compatibility/2006">
              <mc:Choice xmlns:v="urn:schemas-microsoft-com:vml" Requires="v">
                <p:oleObj spid="_x0000_s30739" name="WordArt 3.0" r:id="rId6" imgW="6101160" imgH="4064491" progId="MSWordArt.2">
                  <p:embed/>
                </p:oleObj>
              </mc:Choice>
              <mc:Fallback>
                <p:oleObj name="WordArt 3.0" r:id="rId6" imgW="6101160" imgH="4064491" progId="MSWordArt.2">
                  <p:embed/>
                  <p:pic>
                    <p:nvPicPr>
                      <p:cNvPr id="0" name="Object 4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24800" y="152400"/>
                        <a:ext cx="1219200" cy="1003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48" name="Rectangle 56"/>
          <p:cNvSpPr>
            <a:spLocks noChangeArrowheads="1"/>
          </p:cNvSpPr>
          <p:nvPr/>
        </p:nvSpPr>
        <p:spPr bwMode="auto">
          <a:xfrm>
            <a:off x="717550" y="2057400"/>
            <a:ext cx="79248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0988" indent="-2809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latin typeface="Tahoma" panose="020B0604030504040204" pitchFamily="34" charset="0"/>
              </a:rPr>
              <a:t>Thus far we have always considered reactions to occur in a single step.</a:t>
            </a:r>
            <a:endParaRPr lang="en-GB" altLang="en-US" sz="2400" b="1">
              <a:latin typeface="Tahoma" panose="020B0604030504040204" pitchFamily="34" charset="0"/>
            </a:endParaRPr>
          </a:p>
        </p:txBody>
      </p:sp>
      <p:sp>
        <p:nvSpPr>
          <p:cNvPr id="8249" name="Rectangle 57"/>
          <p:cNvSpPr>
            <a:spLocks noChangeArrowheads="1"/>
          </p:cNvSpPr>
          <p:nvPr/>
        </p:nvSpPr>
        <p:spPr bwMode="auto">
          <a:xfrm>
            <a:off x="762000" y="3017838"/>
            <a:ext cx="6980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8938"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400" b="1">
                <a:latin typeface="Tahoma" panose="020B0604030504040204" pitchFamily="34" charset="0"/>
              </a:rPr>
              <a:t>For example, consider the reaction between NO</a:t>
            </a:r>
            <a:r>
              <a:rPr lang="en-US" altLang="en-US" sz="2400" b="1" baseline="-25000">
                <a:latin typeface="Tahoma" panose="020B0604030504040204" pitchFamily="34" charset="0"/>
              </a:rPr>
              <a:t>2</a:t>
            </a:r>
            <a:r>
              <a:rPr lang="en-US" altLang="en-US" sz="2400" b="1">
                <a:latin typeface="Tahoma" panose="020B0604030504040204" pitchFamily="34" charset="0"/>
              </a:rPr>
              <a:t> &amp; CO </a:t>
            </a:r>
          </a:p>
        </p:txBody>
      </p:sp>
      <p:sp>
        <p:nvSpPr>
          <p:cNvPr id="8250" name="Rectangle 58"/>
          <p:cNvSpPr>
            <a:spLocks noChangeArrowheads="1"/>
          </p:cNvSpPr>
          <p:nvPr/>
        </p:nvSpPr>
        <p:spPr bwMode="auto">
          <a:xfrm>
            <a:off x="1851025" y="3810000"/>
            <a:ext cx="54403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b="1">
                <a:latin typeface="Tahoma" panose="020B0604030504040204" pitchFamily="34" charset="0"/>
              </a:rPr>
              <a:t>NO</a:t>
            </a:r>
            <a:r>
              <a:rPr lang="en-US" altLang="en-US" b="1" baseline="-25000">
                <a:latin typeface="Tahoma" panose="020B0604030504040204" pitchFamily="34" charset="0"/>
              </a:rPr>
              <a:t>2</a:t>
            </a:r>
            <a:r>
              <a:rPr lang="en-US" altLang="en-US" b="1">
                <a:latin typeface="Tahoma" panose="020B0604030504040204" pitchFamily="34" charset="0"/>
              </a:rPr>
              <a:t>  +  CO  </a:t>
            </a:r>
            <a:r>
              <a:rPr lang="en-US" altLang="en-US" b="1">
                <a:latin typeface="Tahoma" panose="020B0604030504040204" pitchFamily="34" charset="0"/>
                <a:sym typeface="Symbol" panose="05050102010706020507" pitchFamily="18" charset="2"/>
              </a:rPr>
              <a:t>  NO  +  CO</a:t>
            </a:r>
            <a:r>
              <a:rPr lang="en-US" altLang="en-US" b="1" baseline="-25000">
                <a:latin typeface="Tahoma" panose="020B0604030504040204" pitchFamily="34" charset="0"/>
                <a:sym typeface="Symbol" panose="05050102010706020507" pitchFamily="18" charset="2"/>
              </a:rPr>
              <a:t>2</a:t>
            </a:r>
            <a:endParaRPr lang="en-GB" altLang="en-US" b="1" baseline="-25000">
              <a:latin typeface="Tahoma" panose="020B0604030504040204" pitchFamily="34" charset="0"/>
              <a:sym typeface="Symbol" panose="05050102010706020507" pitchFamily="18" charset="2"/>
            </a:endParaRPr>
          </a:p>
        </p:txBody>
      </p:sp>
      <p:sp>
        <p:nvSpPr>
          <p:cNvPr id="8251" name="Rectangle 59"/>
          <p:cNvSpPr>
            <a:spLocks noChangeArrowheads="1"/>
          </p:cNvSpPr>
          <p:nvPr/>
        </p:nvSpPr>
        <p:spPr bwMode="auto">
          <a:xfrm>
            <a:off x="304800" y="4648200"/>
            <a:ext cx="5672138"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latin typeface="Tahoma" panose="020B0604030504040204" pitchFamily="34" charset="0"/>
                <a:sym typeface="Symbol" panose="05050102010706020507" pitchFamily="18" charset="2"/>
              </a:rPr>
              <a:t>The equation for this reaction suggests that it occurs as a single collision between a NO</a:t>
            </a:r>
            <a:r>
              <a:rPr lang="en-US" altLang="en-US" sz="2400" b="1" baseline="-25000">
                <a:latin typeface="Tahoma" panose="020B0604030504040204" pitchFamily="34" charset="0"/>
                <a:sym typeface="Symbol" panose="05050102010706020507" pitchFamily="18" charset="2"/>
              </a:rPr>
              <a:t>2 </a:t>
            </a:r>
            <a:r>
              <a:rPr lang="en-US" altLang="en-US" sz="2400" b="1">
                <a:latin typeface="Tahoma" panose="020B0604030504040204" pitchFamily="34" charset="0"/>
                <a:sym typeface="Symbol" panose="05050102010706020507" pitchFamily="18" charset="2"/>
              </a:rPr>
              <a:t>molecule and a CO molecule.</a:t>
            </a:r>
            <a:endParaRPr lang="en-GB" altLang="en-US" sz="2400" b="1">
              <a:latin typeface="Tahoma" panose="020B0604030504040204" pitchFamily="34" charset="0"/>
              <a:sym typeface="Symbol" panose="05050102010706020507" pitchFamily="18" charset="2"/>
            </a:endParaRPr>
          </a:p>
        </p:txBody>
      </p:sp>
      <p:pic>
        <p:nvPicPr>
          <p:cNvPr id="8254" name="Picture 62" descr="C:\Documents and Settings\gary\My Documents\School work\8 science ext ideas\globe blue white.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0350" y="2035175"/>
            <a:ext cx="5302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56" name="Picture 64" descr="C:\Documents and Settings\gary\My Documents\School work\8 science ext ideas\globe blue white.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0350" y="3048000"/>
            <a:ext cx="53022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8254"/>
                                        </p:tgtEl>
                                        <p:attrNameLst>
                                          <p:attrName>style.visibility</p:attrName>
                                        </p:attrNameLst>
                                      </p:cBhvr>
                                      <p:to>
                                        <p:strVal val="visible"/>
                                      </p:to>
                                    </p:set>
                                    <p:anim calcmode="lin" valueType="num">
                                      <p:cBhvr>
                                        <p:cTn id="7" dur="1000" fill="hold"/>
                                        <p:tgtEl>
                                          <p:spTgt spid="8254"/>
                                        </p:tgtEl>
                                        <p:attrNameLst>
                                          <p:attrName>ppt_w</p:attrName>
                                        </p:attrNameLst>
                                      </p:cBhvr>
                                      <p:tavLst>
                                        <p:tav tm="0">
                                          <p:val>
                                            <p:fltVal val="0"/>
                                          </p:val>
                                        </p:tav>
                                        <p:tav tm="100000">
                                          <p:val>
                                            <p:strVal val="#ppt_w"/>
                                          </p:val>
                                        </p:tav>
                                      </p:tavLst>
                                    </p:anim>
                                    <p:anim calcmode="lin" valueType="num">
                                      <p:cBhvr>
                                        <p:cTn id="8" dur="1000" fill="hold"/>
                                        <p:tgtEl>
                                          <p:spTgt spid="8254"/>
                                        </p:tgtEl>
                                        <p:attrNameLst>
                                          <p:attrName>ppt_h</p:attrName>
                                        </p:attrNameLst>
                                      </p:cBhvr>
                                      <p:tavLst>
                                        <p:tav tm="0">
                                          <p:val>
                                            <p:fltVal val="0"/>
                                          </p:val>
                                        </p:tav>
                                        <p:tav tm="100000">
                                          <p:val>
                                            <p:strVal val="#ppt_h"/>
                                          </p:val>
                                        </p:tav>
                                      </p:tavLst>
                                    </p:anim>
                                    <p:anim calcmode="lin" valueType="num">
                                      <p:cBhvr>
                                        <p:cTn id="9" dur="1000" fill="hold"/>
                                        <p:tgtEl>
                                          <p:spTgt spid="825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54"/>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8248"/>
                                        </p:tgtEl>
                                        <p:attrNameLst>
                                          <p:attrName>style.visibility</p:attrName>
                                        </p:attrNameLst>
                                      </p:cBhvr>
                                      <p:to>
                                        <p:strVal val="visible"/>
                                      </p:to>
                                    </p:set>
                                    <p:animEffect transition="in" filter="wipe(left)">
                                      <p:cBhvr>
                                        <p:cTn id="14" dur="500"/>
                                        <p:tgtEl>
                                          <p:spTgt spid="824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8256"/>
                                        </p:tgtEl>
                                        <p:attrNameLst>
                                          <p:attrName>style.visibility</p:attrName>
                                        </p:attrNameLst>
                                      </p:cBhvr>
                                      <p:to>
                                        <p:strVal val="visible"/>
                                      </p:to>
                                    </p:set>
                                    <p:anim calcmode="lin" valueType="num">
                                      <p:cBhvr>
                                        <p:cTn id="19" dur="1000" fill="hold"/>
                                        <p:tgtEl>
                                          <p:spTgt spid="8256"/>
                                        </p:tgtEl>
                                        <p:attrNameLst>
                                          <p:attrName>ppt_w</p:attrName>
                                        </p:attrNameLst>
                                      </p:cBhvr>
                                      <p:tavLst>
                                        <p:tav tm="0">
                                          <p:val>
                                            <p:fltVal val="0"/>
                                          </p:val>
                                        </p:tav>
                                        <p:tav tm="100000">
                                          <p:val>
                                            <p:strVal val="#ppt_w"/>
                                          </p:val>
                                        </p:tav>
                                      </p:tavLst>
                                    </p:anim>
                                    <p:anim calcmode="lin" valueType="num">
                                      <p:cBhvr>
                                        <p:cTn id="20" dur="1000" fill="hold"/>
                                        <p:tgtEl>
                                          <p:spTgt spid="8256"/>
                                        </p:tgtEl>
                                        <p:attrNameLst>
                                          <p:attrName>ppt_h</p:attrName>
                                        </p:attrNameLst>
                                      </p:cBhvr>
                                      <p:tavLst>
                                        <p:tav tm="0">
                                          <p:val>
                                            <p:fltVal val="0"/>
                                          </p:val>
                                        </p:tav>
                                        <p:tav tm="100000">
                                          <p:val>
                                            <p:strVal val="#ppt_h"/>
                                          </p:val>
                                        </p:tav>
                                      </p:tavLst>
                                    </p:anim>
                                    <p:anim calcmode="lin" valueType="num">
                                      <p:cBhvr>
                                        <p:cTn id="21" dur="1000" fill="hold"/>
                                        <p:tgtEl>
                                          <p:spTgt spid="8256"/>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8256"/>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8249"/>
                                        </p:tgtEl>
                                        <p:attrNameLst>
                                          <p:attrName>style.visibility</p:attrName>
                                        </p:attrNameLst>
                                      </p:cBhvr>
                                      <p:to>
                                        <p:strVal val="visible"/>
                                      </p:to>
                                    </p:set>
                                    <p:animEffect transition="in" filter="wipe(left)">
                                      <p:cBhvr>
                                        <p:cTn id="26" dur="500"/>
                                        <p:tgtEl>
                                          <p:spTgt spid="824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250"/>
                                        </p:tgtEl>
                                        <p:attrNameLst>
                                          <p:attrName>style.visibility</p:attrName>
                                        </p:attrNameLst>
                                      </p:cBhvr>
                                      <p:to>
                                        <p:strVal val="visible"/>
                                      </p:to>
                                    </p:set>
                                    <p:animEffect transition="in" filter="wipe(left)">
                                      <p:cBhvr>
                                        <p:cTn id="31" dur="500"/>
                                        <p:tgtEl>
                                          <p:spTgt spid="825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8247"/>
                                        </p:tgtEl>
                                        <p:attrNameLst>
                                          <p:attrName>style.visibility</p:attrName>
                                        </p:attrNameLst>
                                      </p:cBhvr>
                                      <p:to>
                                        <p:strVal val="visible"/>
                                      </p:to>
                                    </p:set>
                                    <p:animEffect transition="in" filter="wipe(right)">
                                      <p:cBhvr>
                                        <p:cTn id="36" dur="500"/>
                                        <p:tgtEl>
                                          <p:spTgt spid="824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251"/>
                                        </p:tgtEl>
                                        <p:attrNameLst>
                                          <p:attrName>style.visibility</p:attrName>
                                        </p:attrNameLst>
                                      </p:cBhvr>
                                      <p:to>
                                        <p:strVal val="visible"/>
                                      </p:to>
                                    </p:set>
                                    <p:animEffect transition="in" filter="wipe(left)">
                                      <p:cBhvr>
                                        <p:cTn id="41" dur="500"/>
                                        <p:tgtEl>
                                          <p:spTgt spid="8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8" grpId="0" autoUpdateAnimBg="0"/>
      <p:bldP spid="8249" grpId="0" autoUpdateAnimBg="0"/>
      <p:bldP spid="8250" grpId="0" autoUpdateAnimBg="0"/>
      <p:bldP spid="825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2771"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aphicFrame>
        <p:nvGraphicFramePr>
          <p:cNvPr id="32772" name="Object 4"/>
          <p:cNvGraphicFramePr>
            <a:graphicFrameLocks noChangeAspect="1"/>
          </p:cNvGraphicFramePr>
          <p:nvPr/>
        </p:nvGraphicFramePr>
        <p:xfrm>
          <a:off x="7848600" y="0"/>
          <a:ext cx="1600200" cy="1316038"/>
        </p:xfrm>
        <a:graphic>
          <a:graphicData uri="http://schemas.openxmlformats.org/presentationml/2006/ole">
            <mc:AlternateContent xmlns:mc="http://schemas.openxmlformats.org/markup-compatibility/2006">
              <mc:Choice xmlns:v="urn:schemas-microsoft-com:vml" Requires="v">
                <p:oleObj spid="_x0000_s32786" name="WordArt 3.0" r:id="rId4" imgW="6101160" imgH="4064491" progId="MSWordArt.2">
                  <p:embed/>
                </p:oleObj>
              </mc:Choice>
              <mc:Fallback>
                <p:oleObj name="WordArt 3.0" r:id="rId4" imgW="6101160" imgH="4064491" progId="MSWordArt.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773" name="Rectangle 17"/>
          <p:cNvSpPr>
            <a:spLocks noGrp="1" noChangeArrowheads="1"/>
          </p:cNvSpPr>
          <p:nvPr>
            <p:ph type="title"/>
          </p:nvPr>
        </p:nvSpPr>
        <p:spPr>
          <a:xfrm>
            <a:off x="323850" y="304800"/>
            <a:ext cx="7162800" cy="990600"/>
          </a:xfrm>
          <a:noFill/>
        </p:spPr>
        <p:txBody>
          <a:bodyPr/>
          <a:lstStyle/>
          <a:p>
            <a:pPr algn="l"/>
            <a:r>
              <a:rPr lang="en-US" altLang="en-US" sz="2800" smtClean="0">
                <a:solidFill>
                  <a:schemeClr val="tx1"/>
                </a:solidFill>
                <a:latin typeface="Tahoma" panose="020B0604030504040204" pitchFamily="34" charset="0"/>
              </a:rPr>
              <a:t>Most chemical reactions do not occur in a single step, but in a series of simple steps.</a:t>
            </a:r>
          </a:p>
        </p:txBody>
      </p:sp>
      <p:sp>
        <p:nvSpPr>
          <p:cNvPr id="42002" name="Text Box 18"/>
          <p:cNvSpPr txBox="1">
            <a:spLocks noChangeArrowheads="1"/>
          </p:cNvSpPr>
          <p:nvPr/>
        </p:nvSpPr>
        <p:spPr bwMode="auto">
          <a:xfrm>
            <a:off x="533400" y="1447800"/>
            <a:ext cx="63246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solidFill>
                  <a:schemeClr val="folHlink"/>
                </a:solidFill>
                <a:latin typeface="Tahoma" panose="020B0604030504040204" pitchFamily="34" charset="0"/>
              </a:rPr>
              <a:t>Elementary reactions</a:t>
            </a:r>
            <a:r>
              <a:rPr lang="en-US" altLang="en-US" sz="2800">
                <a:latin typeface="Tahoma" panose="020B0604030504040204" pitchFamily="34" charset="0"/>
              </a:rPr>
              <a:t> occur in a single step (</a:t>
            </a:r>
            <a:r>
              <a:rPr lang="en-US" altLang="en-US" sz="2800" u="sng">
                <a:latin typeface="Tahoma" panose="020B0604030504040204" pitchFamily="34" charset="0"/>
              </a:rPr>
              <a:t>a collision between 2 particles</a:t>
            </a:r>
            <a:r>
              <a:rPr lang="en-US" altLang="en-US" sz="2800">
                <a:latin typeface="Tahoma" panose="020B0604030504040204" pitchFamily="34" charset="0"/>
              </a:rPr>
              <a:t>) indicated by the stoichiometric equation for the reaction. </a:t>
            </a:r>
          </a:p>
        </p:txBody>
      </p:sp>
      <p:sp>
        <p:nvSpPr>
          <p:cNvPr id="42004" name="Text Box 20"/>
          <p:cNvSpPr txBox="1">
            <a:spLocks noChangeArrowheads="1"/>
          </p:cNvSpPr>
          <p:nvPr/>
        </p:nvSpPr>
        <p:spPr bwMode="auto">
          <a:xfrm>
            <a:off x="304800" y="3594100"/>
            <a:ext cx="6629400" cy="265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671513">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solidFill>
                  <a:schemeClr val="folHlink"/>
                </a:solidFill>
                <a:latin typeface="Tahoma" panose="020B0604030504040204" pitchFamily="34" charset="0"/>
              </a:rPr>
              <a:t>Reaction Mechanism</a:t>
            </a:r>
            <a:r>
              <a:rPr lang="en-US" altLang="en-US" sz="2800">
                <a:latin typeface="Tahoma" panose="020B0604030504040204" pitchFamily="34" charset="0"/>
              </a:rPr>
              <a:t>: is the series of elementary reactions which combine to give the overall stoichiometric equation for the reaction. Reactions which occur in a series of steps (a mechanism) are called </a:t>
            </a:r>
            <a:r>
              <a:rPr lang="en-US" altLang="en-US" sz="2800">
                <a:solidFill>
                  <a:schemeClr val="folHlink"/>
                </a:solidFill>
                <a:latin typeface="Tahoma" panose="020B0604030504040204" pitchFamily="34" charset="0"/>
              </a:rPr>
              <a:t>non-elementary</a:t>
            </a:r>
            <a:endParaRPr lang="en-US" altLang="en-US" sz="2800">
              <a:latin typeface="Tahoma" panose="020B0604030504040204" pitchFamily="34" charset="0"/>
            </a:endParaRPr>
          </a:p>
        </p:txBody>
      </p:sp>
      <p:sp>
        <p:nvSpPr>
          <p:cNvPr id="42005" name="Text Box 21"/>
          <p:cNvSpPr txBox="1">
            <a:spLocks noChangeArrowheads="1"/>
          </p:cNvSpPr>
          <p:nvPr/>
        </p:nvSpPr>
        <p:spPr bwMode="auto">
          <a:xfrm>
            <a:off x="7010400" y="2514600"/>
            <a:ext cx="1828800" cy="2951163"/>
          </a:xfrm>
          <a:prstGeom prst="rect">
            <a:avLst/>
          </a:prstGeom>
          <a:solidFill>
            <a:schemeClr val="tx1"/>
          </a:solid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a:solidFill>
                  <a:srgbClr val="FF0000"/>
                </a:solidFill>
                <a:latin typeface="Tahoma" panose="020B0604030504040204" pitchFamily="34" charset="0"/>
              </a:rPr>
              <a:t>HOW DO YOU TELL WHETHER A REACTION IS </a:t>
            </a:r>
            <a:r>
              <a:rPr lang="en-US" altLang="en-US" sz="1800" b="1">
                <a:solidFill>
                  <a:srgbClr val="FF0000"/>
                </a:solidFill>
                <a:latin typeface="Tahoma" panose="020B0604030504040204" pitchFamily="34" charset="0"/>
              </a:rPr>
              <a:t>ELEMENTARY</a:t>
            </a:r>
            <a:r>
              <a:rPr lang="en-US" altLang="en-US" sz="2400">
                <a:solidFill>
                  <a:srgbClr val="FF0000"/>
                </a:solidFill>
                <a:latin typeface="Tahoma" panose="020B0604030504040204" pitchFamily="34" charset="0"/>
              </a:rPr>
              <a:t> OR NOT?</a:t>
            </a:r>
          </a:p>
        </p:txBody>
      </p:sp>
      <p:sp>
        <p:nvSpPr>
          <p:cNvPr id="42006" name="Text Box 22"/>
          <p:cNvSpPr txBox="1">
            <a:spLocks noChangeArrowheads="1"/>
          </p:cNvSpPr>
          <p:nvPr/>
        </p:nvSpPr>
        <p:spPr bwMode="auto">
          <a:xfrm>
            <a:off x="7010400" y="2514600"/>
            <a:ext cx="1828800" cy="2951163"/>
          </a:xfrm>
          <a:prstGeom prst="rect">
            <a:avLst/>
          </a:prstGeom>
          <a:solidFill>
            <a:schemeClr val="tx1"/>
          </a:solid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a:solidFill>
                  <a:srgbClr val="FF0000"/>
                </a:solidFill>
                <a:latin typeface="Tahoma" panose="020B0604030504040204" pitchFamily="34" charset="0"/>
              </a:rPr>
              <a:t>HOW DO YOU TELL WHETHER A REACTION IS </a:t>
            </a:r>
            <a:r>
              <a:rPr lang="en-US" altLang="en-US" sz="1800" b="1">
                <a:solidFill>
                  <a:srgbClr val="FF0000"/>
                </a:solidFill>
                <a:latin typeface="Tahoma" panose="020B0604030504040204" pitchFamily="34" charset="0"/>
              </a:rPr>
              <a:t>ELEMENTARY</a:t>
            </a:r>
            <a:r>
              <a:rPr lang="en-US" altLang="en-US" sz="2400">
                <a:solidFill>
                  <a:srgbClr val="FF0000"/>
                </a:solidFill>
                <a:latin typeface="Tahoma" panose="020B0604030504040204" pitchFamily="34" charset="0"/>
              </a:rPr>
              <a:t> OR NOT?</a:t>
            </a:r>
          </a:p>
        </p:txBody>
      </p:sp>
      <p:sp>
        <p:nvSpPr>
          <p:cNvPr id="42007" name="Text Box 23"/>
          <p:cNvSpPr txBox="1">
            <a:spLocks noChangeArrowheads="1"/>
          </p:cNvSpPr>
          <p:nvPr/>
        </p:nvSpPr>
        <p:spPr bwMode="auto">
          <a:xfrm>
            <a:off x="7010400" y="2514600"/>
            <a:ext cx="1828800" cy="2951163"/>
          </a:xfrm>
          <a:prstGeom prst="rect">
            <a:avLst/>
          </a:prstGeom>
          <a:solidFill>
            <a:schemeClr val="tx1"/>
          </a:solid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a:solidFill>
                  <a:srgbClr val="FF0000"/>
                </a:solidFill>
                <a:latin typeface="Tahoma" panose="020B0604030504040204" pitchFamily="34" charset="0"/>
              </a:rPr>
              <a:t>HOW DO YOU TELL WHETHER A REACTION IS </a:t>
            </a:r>
            <a:r>
              <a:rPr lang="en-US" altLang="en-US" sz="1800" b="1">
                <a:solidFill>
                  <a:srgbClr val="FF0000"/>
                </a:solidFill>
                <a:latin typeface="Tahoma" panose="020B0604030504040204" pitchFamily="34" charset="0"/>
              </a:rPr>
              <a:t>ELEMENTARY</a:t>
            </a:r>
            <a:r>
              <a:rPr lang="en-US" altLang="en-US" sz="2400">
                <a:solidFill>
                  <a:srgbClr val="FF0000"/>
                </a:solidFill>
                <a:latin typeface="Tahoma" panose="020B0604030504040204" pitchFamily="34" charset="0"/>
              </a:rPr>
              <a:t> OR NOT?</a:t>
            </a:r>
          </a:p>
        </p:txBody>
      </p:sp>
      <p:sp>
        <p:nvSpPr>
          <p:cNvPr id="42008" name="Text Box 24"/>
          <p:cNvSpPr txBox="1">
            <a:spLocks noChangeArrowheads="1"/>
          </p:cNvSpPr>
          <p:nvPr/>
        </p:nvSpPr>
        <p:spPr bwMode="auto">
          <a:xfrm>
            <a:off x="7010400" y="2514600"/>
            <a:ext cx="1828800" cy="2951163"/>
          </a:xfrm>
          <a:prstGeom prst="rect">
            <a:avLst/>
          </a:prstGeom>
          <a:solidFill>
            <a:schemeClr val="tx1"/>
          </a:solidFill>
          <a:ln w="2857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a:solidFill>
                  <a:srgbClr val="FF0000"/>
                </a:solidFill>
                <a:latin typeface="Tahoma" panose="020B0604030504040204" pitchFamily="34" charset="0"/>
              </a:rPr>
              <a:t>HOW DO YOU TELL WHETHER A REACTION IS </a:t>
            </a:r>
            <a:r>
              <a:rPr lang="en-US" altLang="en-US" sz="1800" b="1">
                <a:solidFill>
                  <a:srgbClr val="FF0000"/>
                </a:solidFill>
                <a:latin typeface="Tahoma" panose="020B0604030504040204" pitchFamily="34" charset="0"/>
              </a:rPr>
              <a:t>ELEMENTARY</a:t>
            </a:r>
            <a:r>
              <a:rPr lang="en-US" altLang="en-US" sz="2400">
                <a:solidFill>
                  <a:srgbClr val="FF0000"/>
                </a:solidFill>
                <a:latin typeface="Tahoma" panose="020B0604030504040204" pitchFamily="34" charset="0"/>
              </a:rPr>
              <a:t> OR NOT?</a:t>
            </a:r>
          </a:p>
        </p:txBody>
      </p:sp>
      <p:pic>
        <p:nvPicPr>
          <p:cNvPr id="32780" name="Picture 27" descr="C:\Documents and Settings\gary\My Documents\My Pictures\Animated Gifs\Buttons\Droplet\droplet-info-motion2-black.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81000" y="14478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28" descr="C:\Documents and Settings\gary\My Documents\My Pictures\Animated Gifs\Buttons\Droplet\droplet-info-motion2-black.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81000" y="3581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2000"/>
                                  </p:stCondLst>
                                  <p:childTnLst>
                                    <p:set>
                                      <p:cBhvr>
                                        <p:cTn id="6" dur="1" fill="hold">
                                          <p:stCondLst>
                                            <p:cond delay="0"/>
                                          </p:stCondLst>
                                        </p:cTn>
                                        <p:tgtEl>
                                          <p:spTgt spid="42002"/>
                                        </p:tgtEl>
                                        <p:attrNameLst>
                                          <p:attrName>style.visibility</p:attrName>
                                        </p:attrNameLst>
                                      </p:cBhvr>
                                      <p:to>
                                        <p:strVal val="visible"/>
                                      </p:to>
                                    </p:set>
                                    <p:animEffect transition="in" filter="wipe(left)">
                                      <p:cBhvr>
                                        <p:cTn id="7" dur="500"/>
                                        <p:tgtEl>
                                          <p:spTgt spid="420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42004"/>
                                        </p:tgtEl>
                                        <p:attrNameLst>
                                          <p:attrName>style.visibility</p:attrName>
                                        </p:attrNameLst>
                                      </p:cBhvr>
                                      <p:to>
                                        <p:strVal val="visible"/>
                                      </p:to>
                                    </p:set>
                                    <p:anim calcmode="lin" valueType="num">
                                      <p:cBhvr>
                                        <p:cTn id="12" dur="500" fill="hold"/>
                                        <p:tgtEl>
                                          <p:spTgt spid="42004"/>
                                        </p:tgtEl>
                                        <p:attrNameLst>
                                          <p:attrName>ppt_x</p:attrName>
                                        </p:attrNameLst>
                                      </p:cBhvr>
                                      <p:tavLst>
                                        <p:tav tm="0">
                                          <p:val>
                                            <p:strVal val="#ppt_x-#ppt_w/2"/>
                                          </p:val>
                                        </p:tav>
                                        <p:tav tm="100000">
                                          <p:val>
                                            <p:strVal val="#ppt_x"/>
                                          </p:val>
                                        </p:tav>
                                      </p:tavLst>
                                    </p:anim>
                                    <p:anim calcmode="lin" valueType="num">
                                      <p:cBhvr>
                                        <p:cTn id="13" dur="500" fill="hold"/>
                                        <p:tgtEl>
                                          <p:spTgt spid="42004"/>
                                        </p:tgtEl>
                                        <p:attrNameLst>
                                          <p:attrName>ppt_y</p:attrName>
                                        </p:attrNameLst>
                                      </p:cBhvr>
                                      <p:tavLst>
                                        <p:tav tm="0">
                                          <p:val>
                                            <p:strVal val="#ppt_y"/>
                                          </p:val>
                                        </p:tav>
                                        <p:tav tm="100000">
                                          <p:val>
                                            <p:strVal val="#ppt_y"/>
                                          </p:val>
                                        </p:tav>
                                      </p:tavLst>
                                    </p:anim>
                                    <p:anim calcmode="lin" valueType="num">
                                      <p:cBhvr>
                                        <p:cTn id="14" dur="500" fill="hold"/>
                                        <p:tgtEl>
                                          <p:spTgt spid="42004"/>
                                        </p:tgtEl>
                                        <p:attrNameLst>
                                          <p:attrName>ppt_w</p:attrName>
                                        </p:attrNameLst>
                                      </p:cBhvr>
                                      <p:tavLst>
                                        <p:tav tm="0">
                                          <p:val>
                                            <p:fltVal val="0"/>
                                          </p:val>
                                        </p:tav>
                                        <p:tav tm="100000">
                                          <p:val>
                                            <p:strVal val="#ppt_w"/>
                                          </p:val>
                                        </p:tav>
                                      </p:tavLst>
                                    </p:anim>
                                    <p:anim calcmode="lin" valueType="num">
                                      <p:cBhvr>
                                        <p:cTn id="15" dur="500" fill="hold"/>
                                        <p:tgtEl>
                                          <p:spTgt spid="42004"/>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1" presetClass="entr" presetSubtype="0" fill="hold" grpId="0" nodeType="clickEffect">
                                  <p:stCondLst>
                                    <p:cond delay="0"/>
                                  </p:stCondLst>
                                  <p:childTnLst>
                                    <p:set>
                                      <p:cBhvr>
                                        <p:cTn id="19" dur="75">
                                          <p:stCondLst>
                                            <p:cond delay="0"/>
                                          </p:stCondLst>
                                        </p:cTn>
                                        <p:tgtEl>
                                          <p:spTgt spid="42005"/>
                                        </p:tgtEl>
                                        <p:attrNameLst>
                                          <p:attrName>style.visibility</p:attrName>
                                        </p:attrNameLst>
                                      </p:cBhvr>
                                      <p:to>
                                        <p:strVal val="visible"/>
                                      </p:to>
                                    </p:set>
                                  </p:childTnLst>
                                </p:cTn>
                              </p:par>
                            </p:childTnLst>
                          </p:cTn>
                        </p:par>
                        <p:par>
                          <p:cTn id="20" fill="hold" nodeType="afterGroup">
                            <p:stCondLst>
                              <p:cond delay="75"/>
                            </p:stCondLst>
                            <p:childTnLst>
                              <p:par>
                                <p:cTn id="21" presetID="11" presetClass="entr" presetSubtype="0" fill="hold" grpId="0" nodeType="afterEffect">
                                  <p:stCondLst>
                                    <p:cond delay="500"/>
                                  </p:stCondLst>
                                  <p:childTnLst>
                                    <p:set>
                                      <p:cBhvr>
                                        <p:cTn id="22" dur="75">
                                          <p:stCondLst>
                                            <p:cond delay="0"/>
                                          </p:stCondLst>
                                        </p:cTn>
                                        <p:tgtEl>
                                          <p:spTgt spid="42006"/>
                                        </p:tgtEl>
                                        <p:attrNameLst>
                                          <p:attrName>style.visibility</p:attrName>
                                        </p:attrNameLst>
                                      </p:cBhvr>
                                      <p:to>
                                        <p:strVal val="visible"/>
                                      </p:to>
                                    </p:set>
                                  </p:childTnLst>
                                </p:cTn>
                              </p:par>
                            </p:childTnLst>
                          </p:cTn>
                        </p:par>
                        <p:par>
                          <p:cTn id="23" fill="hold" nodeType="afterGroup">
                            <p:stCondLst>
                              <p:cond delay="650"/>
                            </p:stCondLst>
                            <p:childTnLst>
                              <p:par>
                                <p:cTn id="24" presetID="11" presetClass="entr" presetSubtype="0" fill="hold" grpId="0" nodeType="afterEffect">
                                  <p:stCondLst>
                                    <p:cond delay="500"/>
                                  </p:stCondLst>
                                  <p:childTnLst>
                                    <p:set>
                                      <p:cBhvr>
                                        <p:cTn id="25" dur="75">
                                          <p:stCondLst>
                                            <p:cond delay="0"/>
                                          </p:stCondLst>
                                        </p:cTn>
                                        <p:tgtEl>
                                          <p:spTgt spid="42007"/>
                                        </p:tgtEl>
                                        <p:attrNameLst>
                                          <p:attrName>style.visibility</p:attrName>
                                        </p:attrNameLst>
                                      </p:cBhvr>
                                      <p:to>
                                        <p:strVal val="visible"/>
                                      </p:to>
                                    </p:set>
                                  </p:childTnLst>
                                </p:cTn>
                              </p:par>
                            </p:childTnLst>
                          </p:cTn>
                        </p:par>
                        <p:par>
                          <p:cTn id="26" fill="hold" nodeType="afterGroup">
                            <p:stCondLst>
                              <p:cond delay="1225"/>
                            </p:stCondLst>
                            <p:childTnLst>
                              <p:par>
                                <p:cTn id="27" presetID="23" presetClass="entr" presetSubtype="272" fill="hold" grpId="0" nodeType="afterEffect">
                                  <p:stCondLst>
                                    <p:cond delay="0"/>
                                  </p:stCondLst>
                                  <p:childTnLst>
                                    <p:set>
                                      <p:cBhvr>
                                        <p:cTn id="28" dur="1" fill="hold">
                                          <p:stCondLst>
                                            <p:cond delay="0"/>
                                          </p:stCondLst>
                                        </p:cTn>
                                        <p:tgtEl>
                                          <p:spTgt spid="42008"/>
                                        </p:tgtEl>
                                        <p:attrNameLst>
                                          <p:attrName>style.visibility</p:attrName>
                                        </p:attrNameLst>
                                      </p:cBhvr>
                                      <p:to>
                                        <p:strVal val="visible"/>
                                      </p:to>
                                    </p:set>
                                    <p:anim calcmode="lin" valueType="num">
                                      <p:cBhvr>
                                        <p:cTn id="29" dur="500" fill="hold"/>
                                        <p:tgtEl>
                                          <p:spTgt spid="42008"/>
                                        </p:tgtEl>
                                        <p:attrNameLst>
                                          <p:attrName>ppt_w</p:attrName>
                                        </p:attrNameLst>
                                      </p:cBhvr>
                                      <p:tavLst>
                                        <p:tav tm="0">
                                          <p:val>
                                            <p:strVal val="2/3*#ppt_w"/>
                                          </p:val>
                                        </p:tav>
                                        <p:tav tm="100000">
                                          <p:val>
                                            <p:strVal val="#ppt_w"/>
                                          </p:val>
                                        </p:tav>
                                      </p:tavLst>
                                    </p:anim>
                                    <p:anim calcmode="lin" valueType="num">
                                      <p:cBhvr>
                                        <p:cTn id="30" dur="500" fill="hold"/>
                                        <p:tgtEl>
                                          <p:spTgt spid="42008"/>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2" grpId="0" autoUpdateAnimBg="0"/>
      <p:bldP spid="42004" grpId="0" autoUpdateAnimBg="0"/>
      <p:bldP spid="42005" grpId="0" animBg="1" autoUpdateAnimBg="0"/>
      <p:bldP spid="42006" grpId="0" animBg="1" autoUpdateAnimBg="0"/>
      <p:bldP spid="42007" grpId="0" animBg="1" autoUpdateAnimBg="0"/>
      <p:bldP spid="42008"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4819"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aphicFrame>
        <p:nvGraphicFramePr>
          <p:cNvPr id="34820" name="Object 4"/>
          <p:cNvGraphicFramePr>
            <a:graphicFrameLocks noChangeAspect="1"/>
          </p:cNvGraphicFramePr>
          <p:nvPr/>
        </p:nvGraphicFramePr>
        <p:xfrm>
          <a:off x="7772400" y="76200"/>
          <a:ext cx="1600200" cy="1316038"/>
        </p:xfrm>
        <a:graphic>
          <a:graphicData uri="http://schemas.openxmlformats.org/presentationml/2006/ole">
            <mc:AlternateContent xmlns:mc="http://schemas.openxmlformats.org/markup-compatibility/2006">
              <mc:Choice xmlns:v="urn:schemas-microsoft-com:vml" Requires="v">
                <p:oleObj spid="_x0000_s34853" name="WordArt 3.0" r:id="rId4" imgW="6101160" imgH="4064491" progId="MSWordArt.2">
                  <p:embed/>
                </p:oleObj>
              </mc:Choice>
              <mc:Fallback>
                <p:oleObj name="WordArt 3.0" r:id="rId4" imgW="6101160" imgH="4064491" progId="MSWordArt.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7620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4038" name="Text Box 6"/>
          <p:cNvSpPr txBox="1">
            <a:spLocks noChangeArrowheads="1"/>
          </p:cNvSpPr>
          <p:nvPr/>
        </p:nvSpPr>
        <p:spPr bwMode="auto">
          <a:xfrm>
            <a:off x="1066800" y="2286000"/>
            <a:ext cx="5715000" cy="598488"/>
          </a:xfrm>
          <a:prstGeom prst="rect">
            <a:avLst/>
          </a:prstGeom>
          <a:solidFill>
            <a:schemeClr val="bg1"/>
          </a:solidFill>
          <a:ln w="190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t>NO</a:t>
            </a:r>
            <a:r>
              <a:rPr lang="en-US" altLang="en-US" baseline="-25000"/>
              <a:t>2</a:t>
            </a:r>
            <a:r>
              <a:rPr lang="en-US" altLang="en-US"/>
              <a:t> +  CO     </a:t>
            </a:r>
            <a:r>
              <a:rPr lang="en-US" altLang="en-US" b="1">
                <a:sym typeface="Symbol" panose="05050102010706020507" pitchFamily="18" charset="2"/>
              </a:rPr>
              <a:t></a:t>
            </a:r>
            <a:r>
              <a:rPr lang="en-US" altLang="en-US">
                <a:sym typeface="Symbol" panose="05050102010706020507" pitchFamily="18" charset="2"/>
              </a:rPr>
              <a:t>     NO  +  CO</a:t>
            </a:r>
            <a:r>
              <a:rPr lang="en-US" altLang="en-US" baseline="-25000">
                <a:sym typeface="Symbol" panose="05050102010706020507" pitchFamily="18" charset="2"/>
              </a:rPr>
              <a:t>2</a:t>
            </a:r>
          </a:p>
        </p:txBody>
      </p:sp>
      <p:sp>
        <p:nvSpPr>
          <p:cNvPr id="44039" name="Text Box 7"/>
          <p:cNvSpPr txBox="1">
            <a:spLocks noChangeArrowheads="1"/>
          </p:cNvSpPr>
          <p:nvPr/>
        </p:nvSpPr>
        <p:spPr bwMode="auto">
          <a:xfrm>
            <a:off x="381000" y="1600200"/>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The </a:t>
            </a:r>
            <a:r>
              <a:rPr lang="en-US" altLang="en-US" sz="2800">
                <a:solidFill>
                  <a:schemeClr val="folHlink"/>
                </a:solidFill>
                <a:latin typeface="Tahoma" panose="020B0604030504040204" pitchFamily="34" charset="0"/>
              </a:rPr>
              <a:t>stoichiometric</a:t>
            </a:r>
            <a:r>
              <a:rPr lang="en-US" altLang="en-US" sz="2800">
                <a:latin typeface="Tahoma" panose="020B0604030504040204" pitchFamily="34" charset="0"/>
              </a:rPr>
              <a:t> equation for this reaction is :</a:t>
            </a:r>
          </a:p>
        </p:txBody>
      </p:sp>
      <p:sp>
        <p:nvSpPr>
          <p:cNvPr id="44040" name="Text Box 8"/>
          <p:cNvSpPr txBox="1">
            <a:spLocks noChangeArrowheads="1"/>
          </p:cNvSpPr>
          <p:nvPr/>
        </p:nvSpPr>
        <p:spPr bwMode="auto">
          <a:xfrm>
            <a:off x="3200400" y="3352800"/>
            <a:ext cx="5562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a:t>NO</a:t>
            </a:r>
            <a:r>
              <a:rPr lang="en-US" altLang="en-US" baseline="-25000"/>
              <a:t>2</a:t>
            </a:r>
            <a:r>
              <a:rPr lang="en-US" altLang="en-US"/>
              <a:t>  +  NO</a:t>
            </a:r>
            <a:r>
              <a:rPr lang="en-US" altLang="en-US" baseline="-25000"/>
              <a:t>2</a:t>
            </a:r>
            <a:r>
              <a:rPr lang="en-US" altLang="en-US"/>
              <a:t>    </a:t>
            </a:r>
            <a:r>
              <a:rPr lang="en-US" altLang="en-US">
                <a:sym typeface="Symbol" panose="05050102010706020507" pitchFamily="18" charset="2"/>
              </a:rPr>
              <a:t>    NO</a:t>
            </a:r>
            <a:r>
              <a:rPr lang="en-US" altLang="en-US" baseline="-25000">
                <a:sym typeface="Symbol" panose="05050102010706020507" pitchFamily="18" charset="2"/>
              </a:rPr>
              <a:t>3</a:t>
            </a:r>
            <a:r>
              <a:rPr lang="en-US" altLang="en-US">
                <a:sym typeface="Symbol" panose="05050102010706020507" pitchFamily="18" charset="2"/>
              </a:rPr>
              <a:t>   +  NO</a:t>
            </a:r>
          </a:p>
        </p:txBody>
      </p:sp>
      <p:grpSp>
        <p:nvGrpSpPr>
          <p:cNvPr id="44076" name="Group 44"/>
          <p:cNvGrpSpPr>
            <a:grpSpLocks/>
          </p:cNvGrpSpPr>
          <p:nvPr/>
        </p:nvGrpSpPr>
        <p:grpSpPr bwMode="auto">
          <a:xfrm>
            <a:off x="0" y="3200400"/>
            <a:ext cx="3124200" cy="1917700"/>
            <a:chOff x="0" y="2016"/>
            <a:chExt cx="1968" cy="1208"/>
          </a:xfrm>
        </p:grpSpPr>
        <p:sp>
          <p:nvSpPr>
            <p:cNvPr id="34847" name="AutoShape 9"/>
            <p:cNvSpPr>
              <a:spLocks/>
            </p:cNvSpPr>
            <p:nvPr/>
          </p:nvSpPr>
          <p:spPr bwMode="auto">
            <a:xfrm>
              <a:off x="1728" y="2160"/>
              <a:ext cx="240" cy="864"/>
            </a:xfrm>
            <a:prstGeom prst="leftBrace">
              <a:avLst>
                <a:gd name="adj1" fmla="val 17250"/>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4848" name="Text Box 10"/>
            <p:cNvSpPr txBox="1">
              <a:spLocks noChangeArrowheads="1"/>
            </p:cNvSpPr>
            <p:nvPr/>
          </p:nvSpPr>
          <p:spPr bwMode="auto">
            <a:xfrm>
              <a:off x="0" y="2016"/>
              <a:ext cx="1920" cy="1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400" b="1"/>
                <a:t>This reaction occurs as two elementary steps. This is the </a:t>
              </a:r>
              <a:r>
                <a:rPr lang="en-US" altLang="en-US" sz="2400" b="1">
                  <a:solidFill>
                    <a:schemeClr val="folHlink"/>
                  </a:solidFill>
                </a:rPr>
                <a:t>REACTION MECHANISM</a:t>
              </a:r>
              <a:r>
                <a:rPr lang="en-US" altLang="en-US" sz="2400" b="1"/>
                <a:t> </a:t>
              </a:r>
            </a:p>
          </p:txBody>
        </p:sp>
      </p:grpSp>
      <p:sp>
        <p:nvSpPr>
          <p:cNvPr id="44054" name="Text Box 22"/>
          <p:cNvSpPr txBox="1">
            <a:spLocks noChangeArrowheads="1"/>
          </p:cNvSpPr>
          <p:nvPr/>
        </p:nvSpPr>
        <p:spPr bwMode="auto">
          <a:xfrm>
            <a:off x="3200400" y="4221163"/>
            <a:ext cx="6019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a:sym typeface="Symbol" panose="05050102010706020507" pitchFamily="18" charset="2"/>
              </a:rPr>
              <a:t>NO</a:t>
            </a:r>
            <a:r>
              <a:rPr lang="en-US" altLang="en-US" baseline="-25000">
                <a:sym typeface="Symbol" panose="05050102010706020507" pitchFamily="18" charset="2"/>
              </a:rPr>
              <a:t>3</a:t>
            </a:r>
            <a:r>
              <a:rPr lang="en-US" altLang="en-US">
                <a:sym typeface="Symbol" panose="05050102010706020507" pitchFamily="18" charset="2"/>
              </a:rPr>
              <a:t>  +  CO          NO</a:t>
            </a:r>
            <a:r>
              <a:rPr lang="en-US" altLang="en-US" baseline="-25000">
                <a:sym typeface="Symbol" panose="05050102010706020507" pitchFamily="18" charset="2"/>
              </a:rPr>
              <a:t>2</a:t>
            </a:r>
            <a:r>
              <a:rPr lang="en-US" altLang="en-US">
                <a:sym typeface="Symbol" panose="05050102010706020507" pitchFamily="18" charset="2"/>
              </a:rPr>
              <a:t>  +  CO</a:t>
            </a:r>
            <a:r>
              <a:rPr lang="en-US" altLang="en-US" baseline="-25000">
                <a:sym typeface="Symbol" panose="05050102010706020507" pitchFamily="18" charset="2"/>
              </a:rPr>
              <a:t>2</a:t>
            </a:r>
          </a:p>
        </p:txBody>
      </p:sp>
      <p:sp>
        <p:nvSpPr>
          <p:cNvPr id="34826" name="Text Box 26"/>
          <p:cNvSpPr txBox="1">
            <a:spLocks noChangeArrowheads="1"/>
          </p:cNvSpPr>
          <p:nvPr/>
        </p:nvSpPr>
        <p:spPr bwMode="auto">
          <a:xfrm>
            <a:off x="381000" y="304800"/>
            <a:ext cx="7315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Let’s look at the reaction between NO</a:t>
            </a:r>
            <a:r>
              <a:rPr lang="en-US" altLang="en-US" sz="2800" baseline="-25000">
                <a:latin typeface="Tahoma" panose="020B0604030504040204" pitchFamily="34" charset="0"/>
              </a:rPr>
              <a:t>2</a:t>
            </a:r>
            <a:r>
              <a:rPr lang="en-US" altLang="en-US" sz="2800">
                <a:latin typeface="Tahoma" panose="020B0604030504040204" pitchFamily="34" charset="0"/>
              </a:rPr>
              <a:t> and CO to form NO and CO</a:t>
            </a:r>
            <a:r>
              <a:rPr lang="en-US" altLang="en-US" sz="2800" baseline="-25000">
                <a:latin typeface="Tahoma" panose="020B0604030504040204" pitchFamily="34" charset="0"/>
              </a:rPr>
              <a:t>2</a:t>
            </a:r>
            <a:r>
              <a:rPr lang="en-US" altLang="en-US" sz="2800">
                <a:latin typeface="Tahoma" panose="020B0604030504040204" pitchFamily="34" charset="0"/>
              </a:rPr>
              <a:t> </a:t>
            </a:r>
            <a:r>
              <a:rPr lang="en-US" altLang="en-US" sz="2000">
                <a:latin typeface="Tahoma" panose="020B0604030504040204" pitchFamily="34" charset="0"/>
              </a:rPr>
              <a:t>(exchange an O atom)</a:t>
            </a:r>
            <a:endParaRPr lang="en-US" altLang="en-US" sz="2800">
              <a:latin typeface="Tahoma" panose="020B0604030504040204" pitchFamily="34" charset="0"/>
            </a:endParaRPr>
          </a:p>
        </p:txBody>
      </p:sp>
      <p:grpSp>
        <p:nvGrpSpPr>
          <p:cNvPr id="44064" name="Group 32"/>
          <p:cNvGrpSpPr>
            <a:grpSpLocks/>
          </p:cNvGrpSpPr>
          <p:nvPr/>
        </p:nvGrpSpPr>
        <p:grpSpPr bwMode="auto">
          <a:xfrm>
            <a:off x="4572000" y="3429000"/>
            <a:ext cx="2819400" cy="1371600"/>
            <a:chOff x="2640" y="2160"/>
            <a:chExt cx="1776" cy="864"/>
          </a:xfrm>
        </p:grpSpPr>
        <p:sp>
          <p:nvSpPr>
            <p:cNvPr id="34845" name="Line 27"/>
            <p:cNvSpPr>
              <a:spLocks noChangeShapeType="1"/>
            </p:cNvSpPr>
            <p:nvPr/>
          </p:nvSpPr>
          <p:spPr bwMode="auto">
            <a:xfrm rot="-408543">
              <a:off x="2640" y="2160"/>
              <a:ext cx="528" cy="288"/>
            </a:xfrm>
            <a:prstGeom prst="line">
              <a:avLst/>
            </a:prstGeom>
            <a:noFill/>
            <a:ln w="1270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46" name="Line 29"/>
            <p:cNvSpPr>
              <a:spLocks noChangeShapeType="1"/>
            </p:cNvSpPr>
            <p:nvPr/>
          </p:nvSpPr>
          <p:spPr bwMode="auto">
            <a:xfrm rot="-408543">
              <a:off x="3888" y="2736"/>
              <a:ext cx="528" cy="288"/>
            </a:xfrm>
            <a:prstGeom prst="line">
              <a:avLst/>
            </a:prstGeom>
            <a:noFill/>
            <a:ln w="1270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44063" name="Group 31"/>
          <p:cNvGrpSpPr>
            <a:grpSpLocks/>
          </p:cNvGrpSpPr>
          <p:nvPr/>
        </p:nvGrpSpPr>
        <p:grpSpPr bwMode="auto">
          <a:xfrm>
            <a:off x="3200400" y="3429000"/>
            <a:ext cx="4114800" cy="1371600"/>
            <a:chOff x="1776" y="2160"/>
            <a:chExt cx="2592" cy="864"/>
          </a:xfrm>
        </p:grpSpPr>
        <p:sp>
          <p:nvSpPr>
            <p:cNvPr id="34843" name="Line 28"/>
            <p:cNvSpPr>
              <a:spLocks noChangeShapeType="1"/>
            </p:cNvSpPr>
            <p:nvPr/>
          </p:nvSpPr>
          <p:spPr bwMode="auto">
            <a:xfrm rot="-408543">
              <a:off x="1776" y="2736"/>
              <a:ext cx="528" cy="288"/>
            </a:xfrm>
            <a:prstGeom prst="line">
              <a:avLst/>
            </a:prstGeom>
            <a:noFill/>
            <a:ln w="1270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44" name="Line 30"/>
            <p:cNvSpPr>
              <a:spLocks noChangeShapeType="1"/>
            </p:cNvSpPr>
            <p:nvPr/>
          </p:nvSpPr>
          <p:spPr bwMode="auto">
            <a:xfrm rot="-408543">
              <a:off x="3840" y="2160"/>
              <a:ext cx="528" cy="288"/>
            </a:xfrm>
            <a:prstGeom prst="line">
              <a:avLst/>
            </a:prstGeom>
            <a:noFill/>
            <a:ln w="1270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44066" name="Line 34"/>
          <p:cNvSpPr>
            <a:spLocks noChangeShapeType="1"/>
          </p:cNvSpPr>
          <p:nvPr/>
        </p:nvSpPr>
        <p:spPr bwMode="auto">
          <a:xfrm>
            <a:off x="3048000" y="5029200"/>
            <a:ext cx="5791200" cy="0"/>
          </a:xfrm>
          <a:prstGeom prst="line">
            <a:avLst/>
          </a:prstGeom>
          <a:noFill/>
          <a:ln w="2857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44065" name="Text Box 33"/>
          <p:cNvSpPr txBox="1">
            <a:spLocks noChangeArrowheads="1"/>
          </p:cNvSpPr>
          <p:nvPr/>
        </p:nvSpPr>
        <p:spPr bwMode="auto">
          <a:xfrm>
            <a:off x="2971800" y="5334000"/>
            <a:ext cx="6019800" cy="598488"/>
          </a:xfrm>
          <a:prstGeom prst="rect">
            <a:avLst/>
          </a:prstGeom>
          <a:solidFill>
            <a:schemeClr val="bg1"/>
          </a:solidFill>
          <a:ln w="190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a:t>NO</a:t>
            </a:r>
            <a:r>
              <a:rPr lang="en-US" altLang="en-US" baseline="-25000"/>
              <a:t>2</a:t>
            </a:r>
            <a:r>
              <a:rPr lang="en-US" altLang="en-US"/>
              <a:t>  +  CO     </a:t>
            </a:r>
            <a:r>
              <a:rPr lang="en-US" altLang="en-US" b="1">
                <a:sym typeface="Symbol" panose="05050102010706020507" pitchFamily="18" charset="2"/>
              </a:rPr>
              <a:t></a:t>
            </a:r>
            <a:r>
              <a:rPr lang="en-US" altLang="en-US">
                <a:sym typeface="Symbol" panose="05050102010706020507" pitchFamily="18" charset="2"/>
              </a:rPr>
              <a:t>     NO   +  CO</a:t>
            </a:r>
            <a:r>
              <a:rPr lang="en-US" altLang="en-US" baseline="-25000">
                <a:sym typeface="Symbol" panose="05050102010706020507" pitchFamily="18" charset="2"/>
              </a:rPr>
              <a:t>2</a:t>
            </a:r>
          </a:p>
        </p:txBody>
      </p:sp>
      <p:grpSp>
        <p:nvGrpSpPr>
          <p:cNvPr id="44077" name="Group 45"/>
          <p:cNvGrpSpPr>
            <a:grpSpLocks/>
          </p:cNvGrpSpPr>
          <p:nvPr/>
        </p:nvGrpSpPr>
        <p:grpSpPr bwMode="auto">
          <a:xfrm>
            <a:off x="990600" y="2895600"/>
            <a:ext cx="1905000" cy="3541713"/>
            <a:chOff x="624" y="1824"/>
            <a:chExt cx="1200" cy="2231"/>
          </a:xfrm>
        </p:grpSpPr>
        <p:sp>
          <p:nvSpPr>
            <p:cNvPr id="34840" name="WordArt 46"/>
            <p:cNvSpPr>
              <a:spLocks noChangeArrowheads="1" noChangeShapeType="1" noTextEdit="1"/>
            </p:cNvSpPr>
            <p:nvPr/>
          </p:nvSpPr>
          <p:spPr bwMode="auto">
            <a:xfrm>
              <a:off x="624" y="3360"/>
              <a:ext cx="816" cy="695"/>
            </a:xfrm>
            <a:prstGeom prst="rect">
              <a:avLst/>
            </a:prstGeom>
          </p:spPr>
          <p:txBody>
            <a:bodyPr wrap="none" fromWordArt="1">
              <a:prstTxWarp prst="textCascadeUp">
                <a:avLst>
                  <a:gd name="adj" fmla="val 44444"/>
                </a:avLst>
              </a:prstTxWarp>
              <a:scene3d>
                <a:camera prst="legacyPerspectiveFront">
                  <a:rot lat="20519995" lon="1080000" rev="0"/>
                </a:camera>
                <a:lightRig rig="legacyHarsh2" dir="b"/>
              </a:scene3d>
              <a:sp3d extrusionH="430200" prstMaterial="legacyMatte">
                <a:extrusionClr>
                  <a:srgbClr val="FF6600"/>
                </a:extrusionClr>
                <a:contourClr>
                  <a:srgbClr val="FFE701"/>
                </a:contourClr>
              </a:sp3d>
            </a:bodyPr>
            <a:lstStyle/>
            <a:p>
              <a:pPr algn="ctr"/>
              <a:r>
                <a:rPr lang="en-AU" sz="3600" kern="10">
                  <a:ln w="9525">
                    <a:round/>
                    <a:headEnd/>
                    <a:tailEnd/>
                  </a:ln>
                  <a:gradFill rotWithShape="1">
                    <a:gsLst>
                      <a:gs pos="0">
                        <a:srgbClr val="FFE701"/>
                      </a:gs>
                      <a:gs pos="100000">
                        <a:srgbClr val="FE3E02"/>
                      </a:gs>
                    </a:gsLst>
                    <a:lin ang="5400000" scaled="1"/>
                  </a:gradFill>
                  <a:latin typeface="Impact" panose="020B0806030902050204" pitchFamily="34" charset="0"/>
                </a:rPr>
                <a:t>SAME</a:t>
              </a:r>
            </a:p>
          </p:txBody>
        </p:sp>
        <p:sp>
          <p:nvSpPr>
            <p:cNvPr id="34841" name="Line 47"/>
            <p:cNvSpPr>
              <a:spLocks noChangeShapeType="1"/>
            </p:cNvSpPr>
            <p:nvPr/>
          </p:nvSpPr>
          <p:spPr bwMode="auto">
            <a:xfrm>
              <a:off x="1488" y="3456"/>
              <a:ext cx="336" cy="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42" name="Line 48"/>
            <p:cNvSpPr>
              <a:spLocks noChangeShapeType="1"/>
            </p:cNvSpPr>
            <p:nvPr/>
          </p:nvSpPr>
          <p:spPr bwMode="auto">
            <a:xfrm flipV="1">
              <a:off x="1488" y="1824"/>
              <a:ext cx="288" cy="1584"/>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44081" name="Group 49"/>
          <p:cNvGrpSpPr>
            <a:grpSpLocks/>
          </p:cNvGrpSpPr>
          <p:nvPr/>
        </p:nvGrpSpPr>
        <p:grpSpPr bwMode="auto">
          <a:xfrm>
            <a:off x="1009650" y="2878138"/>
            <a:ext cx="1905000" cy="3541712"/>
            <a:chOff x="624" y="1824"/>
            <a:chExt cx="1200" cy="2231"/>
          </a:xfrm>
        </p:grpSpPr>
        <p:sp>
          <p:nvSpPr>
            <p:cNvPr id="34837" name="WordArt 50"/>
            <p:cNvSpPr>
              <a:spLocks noChangeArrowheads="1" noChangeShapeType="1" noTextEdit="1"/>
            </p:cNvSpPr>
            <p:nvPr/>
          </p:nvSpPr>
          <p:spPr bwMode="auto">
            <a:xfrm>
              <a:off x="624" y="3360"/>
              <a:ext cx="816" cy="695"/>
            </a:xfrm>
            <a:prstGeom prst="rect">
              <a:avLst/>
            </a:prstGeom>
          </p:spPr>
          <p:txBody>
            <a:bodyPr wrap="none" fromWordArt="1">
              <a:prstTxWarp prst="textCascadeUp">
                <a:avLst>
                  <a:gd name="adj" fmla="val 44444"/>
                </a:avLst>
              </a:prstTxWarp>
              <a:scene3d>
                <a:camera prst="legacyPerspectiveFront">
                  <a:rot lat="20519995" lon="1080000" rev="0"/>
                </a:camera>
                <a:lightRig rig="legacyHarsh2" dir="b"/>
              </a:scene3d>
              <a:sp3d extrusionH="430200" prstMaterial="legacyMatte">
                <a:extrusionClr>
                  <a:srgbClr val="FF6600"/>
                </a:extrusionClr>
                <a:contourClr>
                  <a:srgbClr val="FFE701"/>
                </a:contourClr>
              </a:sp3d>
            </a:bodyPr>
            <a:lstStyle/>
            <a:p>
              <a:pPr algn="ctr"/>
              <a:r>
                <a:rPr lang="en-AU" sz="3600" kern="10">
                  <a:ln w="9525">
                    <a:round/>
                    <a:headEnd/>
                    <a:tailEnd/>
                  </a:ln>
                  <a:gradFill rotWithShape="1">
                    <a:gsLst>
                      <a:gs pos="0">
                        <a:srgbClr val="FFE701"/>
                      </a:gs>
                      <a:gs pos="100000">
                        <a:srgbClr val="FE3E02"/>
                      </a:gs>
                    </a:gsLst>
                    <a:lin ang="5400000" scaled="1"/>
                  </a:gradFill>
                  <a:latin typeface="Impact" panose="020B0806030902050204" pitchFamily="34" charset="0"/>
                </a:rPr>
                <a:t>SAME</a:t>
              </a:r>
            </a:p>
          </p:txBody>
        </p:sp>
        <p:sp>
          <p:nvSpPr>
            <p:cNvPr id="34838" name="Line 51"/>
            <p:cNvSpPr>
              <a:spLocks noChangeShapeType="1"/>
            </p:cNvSpPr>
            <p:nvPr/>
          </p:nvSpPr>
          <p:spPr bwMode="auto">
            <a:xfrm>
              <a:off x="1488" y="3456"/>
              <a:ext cx="336" cy="0"/>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4839" name="Line 52"/>
            <p:cNvSpPr>
              <a:spLocks noChangeShapeType="1"/>
            </p:cNvSpPr>
            <p:nvPr/>
          </p:nvSpPr>
          <p:spPr bwMode="auto">
            <a:xfrm flipV="1">
              <a:off x="1488" y="1824"/>
              <a:ext cx="288" cy="1584"/>
            </a:xfrm>
            <a:prstGeom prst="line">
              <a:avLst/>
            </a:prstGeom>
            <a:noFill/>
            <a:ln w="762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44095" name="Group 63"/>
          <p:cNvGrpSpPr>
            <a:grpSpLocks/>
          </p:cNvGrpSpPr>
          <p:nvPr/>
        </p:nvGrpSpPr>
        <p:grpSpPr bwMode="auto">
          <a:xfrm>
            <a:off x="6781800" y="2286000"/>
            <a:ext cx="2057400" cy="581025"/>
            <a:chOff x="4272" y="1440"/>
            <a:chExt cx="1296" cy="366"/>
          </a:xfrm>
        </p:grpSpPr>
        <p:sp>
          <p:nvSpPr>
            <p:cNvPr id="34835" name="Text Box 61"/>
            <p:cNvSpPr txBox="1">
              <a:spLocks noChangeArrowheads="1"/>
            </p:cNvSpPr>
            <p:nvPr/>
          </p:nvSpPr>
          <p:spPr bwMode="auto">
            <a:xfrm>
              <a:off x="4704" y="1440"/>
              <a:ext cx="864"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600" b="1">
                  <a:solidFill>
                    <a:schemeClr val="folHlink"/>
                  </a:solidFill>
                  <a:latin typeface="Tahoma" panose="020B0604030504040204" pitchFamily="34" charset="0"/>
                </a:rPr>
                <a:t>Elementary reaction?</a:t>
              </a:r>
            </a:p>
          </p:txBody>
        </p:sp>
        <p:sp>
          <p:nvSpPr>
            <p:cNvPr id="34836" name="Line 62"/>
            <p:cNvSpPr>
              <a:spLocks noChangeShapeType="1"/>
            </p:cNvSpPr>
            <p:nvPr/>
          </p:nvSpPr>
          <p:spPr bwMode="auto">
            <a:xfrm flipH="1">
              <a:off x="4272" y="1536"/>
              <a:ext cx="432" cy="48"/>
            </a:xfrm>
            <a:prstGeom prst="line">
              <a:avLst/>
            </a:prstGeom>
            <a:noFill/>
            <a:ln w="1905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44096" name="Text Box 64"/>
          <p:cNvSpPr txBox="1">
            <a:spLocks noChangeArrowheads="1"/>
          </p:cNvSpPr>
          <p:nvPr/>
        </p:nvSpPr>
        <p:spPr bwMode="auto">
          <a:xfrm>
            <a:off x="7683500" y="2762250"/>
            <a:ext cx="91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rgbClr val="FF0000"/>
                </a:solidFill>
              </a:rPr>
              <a:t>NO!</a:t>
            </a:r>
            <a:endParaRPr lang="en-GB" altLang="en-US" sz="2800" b="1">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4039"/>
                                        </p:tgtEl>
                                        <p:attrNameLst>
                                          <p:attrName>style.visibility</p:attrName>
                                        </p:attrNameLst>
                                      </p:cBhvr>
                                      <p:to>
                                        <p:strVal val="visible"/>
                                      </p:to>
                                    </p:set>
                                    <p:animEffect transition="in" filter="wipe(up)">
                                      <p:cBhvr>
                                        <p:cTn id="7" dur="500"/>
                                        <p:tgtEl>
                                          <p:spTgt spid="44039"/>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4038"/>
                                        </p:tgtEl>
                                        <p:attrNameLst>
                                          <p:attrName>style.visibility</p:attrName>
                                        </p:attrNameLst>
                                      </p:cBhvr>
                                      <p:to>
                                        <p:strVal val="visible"/>
                                      </p:to>
                                    </p:set>
                                    <p:animEffect transition="in" filter="wipe(left)">
                                      <p:cBhvr>
                                        <p:cTn id="11" dur="500"/>
                                        <p:tgtEl>
                                          <p:spTgt spid="44038"/>
                                        </p:tgtEl>
                                      </p:cBhvr>
                                    </p:animEffect>
                                  </p:childTnLst>
                                </p:cTn>
                              </p:par>
                            </p:childTnLst>
                          </p:cTn>
                        </p:par>
                        <p:par>
                          <p:cTn id="12" fill="hold" nodeType="afterGroup">
                            <p:stCondLst>
                              <p:cond delay="1000"/>
                            </p:stCondLst>
                            <p:childTnLst>
                              <p:par>
                                <p:cTn id="13" presetID="2" presetClass="entr" presetSubtype="3" fill="hold" nodeType="afterEffect">
                                  <p:stCondLst>
                                    <p:cond delay="0"/>
                                  </p:stCondLst>
                                  <p:childTnLst>
                                    <p:set>
                                      <p:cBhvr>
                                        <p:cTn id="14" dur="1" fill="hold">
                                          <p:stCondLst>
                                            <p:cond delay="0"/>
                                          </p:stCondLst>
                                        </p:cTn>
                                        <p:tgtEl>
                                          <p:spTgt spid="44095"/>
                                        </p:tgtEl>
                                        <p:attrNameLst>
                                          <p:attrName>style.visibility</p:attrName>
                                        </p:attrNameLst>
                                      </p:cBhvr>
                                      <p:to>
                                        <p:strVal val="visible"/>
                                      </p:to>
                                    </p:set>
                                    <p:anim calcmode="lin" valueType="num">
                                      <p:cBhvr additive="base">
                                        <p:cTn id="15" dur="500" fill="hold"/>
                                        <p:tgtEl>
                                          <p:spTgt spid="44095"/>
                                        </p:tgtEl>
                                        <p:attrNameLst>
                                          <p:attrName>ppt_x</p:attrName>
                                        </p:attrNameLst>
                                      </p:cBhvr>
                                      <p:tavLst>
                                        <p:tav tm="0">
                                          <p:val>
                                            <p:strVal val="1+#ppt_w/2"/>
                                          </p:val>
                                        </p:tav>
                                        <p:tav tm="100000">
                                          <p:val>
                                            <p:strVal val="#ppt_x"/>
                                          </p:val>
                                        </p:tav>
                                      </p:tavLst>
                                    </p:anim>
                                    <p:anim calcmode="lin" valueType="num">
                                      <p:cBhvr additive="base">
                                        <p:cTn id="16" dur="500" fill="hold"/>
                                        <p:tgtEl>
                                          <p:spTgt spid="44095"/>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44096"/>
                                        </p:tgtEl>
                                        <p:attrNameLst>
                                          <p:attrName>style.visibility</p:attrName>
                                        </p:attrNameLst>
                                      </p:cBhvr>
                                      <p:to>
                                        <p:strVal val="visible"/>
                                      </p:to>
                                    </p:set>
                                    <p:anim calcmode="lin" valueType="num">
                                      <p:cBhvr additive="base">
                                        <p:cTn id="21" dur="500" fill="hold"/>
                                        <p:tgtEl>
                                          <p:spTgt spid="44096"/>
                                        </p:tgtEl>
                                        <p:attrNameLst>
                                          <p:attrName>ppt_x</p:attrName>
                                        </p:attrNameLst>
                                      </p:cBhvr>
                                      <p:tavLst>
                                        <p:tav tm="0">
                                          <p:val>
                                            <p:strVal val="0-#ppt_w/2"/>
                                          </p:val>
                                        </p:tav>
                                        <p:tav tm="100000">
                                          <p:val>
                                            <p:strVal val="#ppt_x"/>
                                          </p:val>
                                        </p:tav>
                                      </p:tavLst>
                                    </p:anim>
                                    <p:anim calcmode="lin" valueType="num">
                                      <p:cBhvr additive="base">
                                        <p:cTn id="22" dur="500" fill="hold"/>
                                        <p:tgtEl>
                                          <p:spTgt spid="4409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
                            </p:stCondLst>
                            <p:childTnLst>
                              <p:par>
                                <p:cTn id="24" presetID="17" presetClass="entr" presetSubtype="1" fill="hold" nodeType="afterEffect">
                                  <p:stCondLst>
                                    <p:cond delay="0"/>
                                  </p:stCondLst>
                                  <p:childTnLst>
                                    <p:set>
                                      <p:cBhvr>
                                        <p:cTn id="25" dur="1" fill="hold">
                                          <p:stCondLst>
                                            <p:cond delay="0"/>
                                          </p:stCondLst>
                                        </p:cTn>
                                        <p:tgtEl>
                                          <p:spTgt spid="44076"/>
                                        </p:tgtEl>
                                        <p:attrNameLst>
                                          <p:attrName>style.visibility</p:attrName>
                                        </p:attrNameLst>
                                      </p:cBhvr>
                                      <p:to>
                                        <p:strVal val="visible"/>
                                      </p:to>
                                    </p:set>
                                    <p:anim calcmode="lin" valueType="num">
                                      <p:cBhvr>
                                        <p:cTn id="26" dur="500" fill="hold"/>
                                        <p:tgtEl>
                                          <p:spTgt spid="44076"/>
                                        </p:tgtEl>
                                        <p:attrNameLst>
                                          <p:attrName>ppt_x</p:attrName>
                                        </p:attrNameLst>
                                      </p:cBhvr>
                                      <p:tavLst>
                                        <p:tav tm="0">
                                          <p:val>
                                            <p:strVal val="#ppt_x"/>
                                          </p:val>
                                        </p:tav>
                                        <p:tav tm="100000">
                                          <p:val>
                                            <p:strVal val="#ppt_x"/>
                                          </p:val>
                                        </p:tav>
                                      </p:tavLst>
                                    </p:anim>
                                    <p:anim calcmode="lin" valueType="num">
                                      <p:cBhvr>
                                        <p:cTn id="27" dur="500" fill="hold"/>
                                        <p:tgtEl>
                                          <p:spTgt spid="44076"/>
                                        </p:tgtEl>
                                        <p:attrNameLst>
                                          <p:attrName>ppt_y</p:attrName>
                                        </p:attrNameLst>
                                      </p:cBhvr>
                                      <p:tavLst>
                                        <p:tav tm="0">
                                          <p:val>
                                            <p:strVal val="#ppt_y-#ppt_h/2"/>
                                          </p:val>
                                        </p:tav>
                                        <p:tav tm="100000">
                                          <p:val>
                                            <p:strVal val="#ppt_y"/>
                                          </p:val>
                                        </p:tav>
                                      </p:tavLst>
                                    </p:anim>
                                    <p:anim calcmode="lin" valueType="num">
                                      <p:cBhvr>
                                        <p:cTn id="28" dur="500" fill="hold"/>
                                        <p:tgtEl>
                                          <p:spTgt spid="44076"/>
                                        </p:tgtEl>
                                        <p:attrNameLst>
                                          <p:attrName>ppt_w</p:attrName>
                                        </p:attrNameLst>
                                      </p:cBhvr>
                                      <p:tavLst>
                                        <p:tav tm="0">
                                          <p:val>
                                            <p:strVal val="#ppt_w"/>
                                          </p:val>
                                        </p:tav>
                                        <p:tav tm="100000">
                                          <p:val>
                                            <p:strVal val="#ppt_w"/>
                                          </p:val>
                                        </p:tav>
                                      </p:tavLst>
                                    </p:anim>
                                    <p:anim calcmode="lin" valueType="num">
                                      <p:cBhvr>
                                        <p:cTn id="29" dur="500" fill="hold"/>
                                        <p:tgtEl>
                                          <p:spTgt spid="44076"/>
                                        </p:tgtEl>
                                        <p:attrNameLst>
                                          <p:attrName>ppt_h</p:attrName>
                                        </p:attrNameLst>
                                      </p:cBhvr>
                                      <p:tavLst>
                                        <p:tav tm="0">
                                          <p:val>
                                            <p:fltVal val="0"/>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44040"/>
                                        </p:tgtEl>
                                        <p:attrNameLst>
                                          <p:attrName>style.visibility</p:attrName>
                                        </p:attrNameLst>
                                      </p:cBhvr>
                                      <p:to>
                                        <p:strVal val="visible"/>
                                      </p:to>
                                    </p:set>
                                    <p:animEffect transition="in" filter="wipe(left)">
                                      <p:cBhvr>
                                        <p:cTn id="34" dur="500"/>
                                        <p:tgtEl>
                                          <p:spTgt spid="4404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44054"/>
                                        </p:tgtEl>
                                        <p:attrNameLst>
                                          <p:attrName>style.visibility</p:attrName>
                                        </p:attrNameLst>
                                      </p:cBhvr>
                                      <p:to>
                                        <p:strVal val="visible"/>
                                      </p:to>
                                    </p:set>
                                    <p:animEffect transition="in" filter="wipe(left)">
                                      <p:cBhvr>
                                        <p:cTn id="39" dur="500"/>
                                        <p:tgtEl>
                                          <p:spTgt spid="44054"/>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44064"/>
                                        </p:tgtEl>
                                        <p:attrNameLst>
                                          <p:attrName>style.visibility</p:attrName>
                                        </p:attrNameLst>
                                      </p:cBhvr>
                                      <p:to>
                                        <p:strVal val="visible"/>
                                      </p:to>
                                    </p:set>
                                    <p:animEffect transition="in" filter="wipe(left)">
                                      <p:cBhvr>
                                        <p:cTn id="44" dur="500"/>
                                        <p:tgtEl>
                                          <p:spTgt spid="4406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nodeType="clickEffect">
                                  <p:stCondLst>
                                    <p:cond delay="0"/>
                                  </p:stCondLst>
                                  <p:childTnLst>
                                    <p:set>
                                      <p:cBhvr>
                                        <p:cTn id="48" dur="1" fill="hold">
                                          <p:stCondLst>
                                            <p:cond delay="0"/>
                                          </p:stCondLst>
                                        </p:cTn>
                                        <p:tgtEl>
                                          <p:spTgt spid="44063"/>
                                        </p:tgtEl>
                                        <p:attrNameLst>
                                          <p:attrName>style.visibility</p:attrName>
                                        </p:attrNameLst>
                                      </p:cBhvr>
                                      <p:to>
                                        <p:strVal val="visible"/>
                                      </p:to>
                                    </p:set>
                                    <p:animEffect transition="in" filter="wipe(left)">
                                      <p:cBhvr>
                                        <p:cTn id="49" dur="500"/>
                                        <p:tgtEl>
                                          <p:spTgt spid="44063"/>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9" presetClass="entr" presetSubtype="0" fill="hold" nodeType="clickEffect">
                                  <p:stCondLst>
                                    <p:cond delay="0"/>
                                  </p:stCondLst>
                                  <p:childTnLst>
                                    <p:set>
                                      <p:cBhvr>
                                        <p:cTn id="53" dur="1" fill="hold">
                                          <p:stCondLst>
                                            <p:cond delay="0"/>
                                          </p:stCondLst>
                                        </p:cTn>
                                        <p:tgtEl>
                                          <p:spTgt spid="44066"/>
                                        </p:tgtEl>
                                        <p:attrNameLst>
                                          <p:attrName>style.visibility</p:attrName>
                                        </p:attrNameLst>
                                      </p:cBhvr>
                                      <p:to>
                                        <p:strVal val="visible"/>
                                      </p:to>
                                    </p:set>
                                    <p:animEffect transition="in" filter="dissolve">
                                      <p:cBhvr>
                                        <p:cTn id="54" dur="500"/>
                                        <p:tgtEl>
                                          <p:spTgt spid="44066"/>
                                        </p:tgtEl>
                                      </p:cBhvr>
                                    </p:animEffect>
                                  </p:childTnLst>
                                </p:cTn>
                              </p:par>
                            </p:childTnLst>
                          </p:cTn>
                        </p:par>
                        <p:par>
                          <p:cTn id="55" fill="hold" nodeType="afterGroup">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44065"/>
                                        </p:tgtEl>
                                        <p:attrNameLst>
                                          <p:attrName>style.visibility</p:attrName>
                                        </p:attrNameLst>
                                      </p:cBhvr>
                                      <p:to>
                                        <p:strVal val="visible"/>
                                      </p:to>
                                    </p:set>
                                    <p:animEffect transition="in" filter="wipe(left)">
                                      <p:cBhvr>
                                        <p:cTn id="58" dur="500"/>
                                        <p:tgtEl>
                                          <p:spTgt spid="44065"/>
                                        </p:tgtEl>
                                      </p:cBhvr>
                                    </p:animEffect>
                                  </p:childTnLst>
                                </p:cTn>
                              </p:par>
                            </p:childTnLst>
                          </p:cTn>
                        </p:par>
                        <p:par>
                          <p:cTn id="59" fill="hold" nodeType="afterGroup">
                            <p:stCondLst>
                              <p:cond delay="1000"/>
                            </p:stCondLst>
                            <p:childTnLst>
                              <p:par>
                                <p:cTn id="60" presetID="11" presetClass="entr" presetSubtype="0" fill="hold" nodeType="afterEffect">
                                  <p:stCondLst>
                                    <p:cond delay="0"/>
                                  </p:stCondLst>
                                  <p:childTnLst>
                                    <p:set>
                                      <p:cBhvr>
                                        <p:cTn id="61" dur="500">
                                          <p:stCondLst>
                                            <p:cond delay="0"/>
                                          </p:stCondLst>
                                        </p:cTn>
                                        <p:tgtEl>
                                          <p:spTgt spid="44077"/>
                                        </p:tgtEl>
                                        <p:attrNameLst>
                                          <p:attrName>style.visibility</p:attrName>
                                        </p:attrNameLst>
                                      </p:cBhvr>
                                      <p:to>
                                        <p:strVal val="visible"/>
                                      </p:to>
                                    </p:set>
                                  </p:childTnLst>
                                </p:cTn>
                              </p:par>
                            </p:childTnLst>
                          </p:cTn>
                        </p:par>
                        <p:par>
                          <p:cTn id="62" fill="hold" nodeType="afterGroup">
                            <p:stCondLst>
                              <p:cond delay="1500"/>
                            </p:stCondLst>
                            <p:childTnLst>
                              <p:par>
                                <p:cTn id="63" presetID="22" presetClass="entr" presetSubtype="8" fill="hold" nodeType="afterEffect">
                                  <p:stCondLst>
                                    <p:cond delay="1000"/>
                                  </p:stCondLst>
                                  <p:childTnLst>
                                    <p:set>
                                      <p:cBhvr>
                                        <p:cTn id="64" dur="1" fill="hold">
                                          <p:stCondLst>
                                            <p:cond delay="0"/>
                                          </p:stCondLst>
                                        </p:cTn>
                                        <p:tgtEl>
                                          <p:spTgt spid="44081"/>
                                        </p:tgtEl>
                                        <p:attrNameLst>
                                          <p:attrName>style.visibility</p:attrName>
                                        </p:attrNameLst>
                                      </p:cBhvr>
                                      <p:to>
                                        <p:strVal val="visible"/>
                                      </p:to>
                                    </p:set>
                                    <p:animEffect transition="in" filter="wipe(left)">
                                      <p:cBhvr>
                                        <p:cTn id="65" dur="500"/>
                                        <p:tgtEl>
                                          <p:spTgt spid="440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animBg="1" autoUpdateAnimBg="0"/>
      <p:bldP spid="44039" grpId="0" autoUpdateAnimBg="0"/>
      <p:bldP spid="44040" grpId="0" autoUpdateAnimBg="0"/>
      <p:bldP spid="44054" grpId="0" autoUpdateAnimBg="0"/>
      <p:bldP spid="44065" grpId="0" animBg="1" autoUpdateAnimBg="0"/>
      <p:bldP spid="4409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6867"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46082" name="Rectangle 2"/>
          <p:cNvSpPr>
            <a:spLocks noGrp="1" noChangeArrowheads="1"/>
          </p:cNvSpPr>
          <p:nvPr>
            <p:ph type="title"/>
          </p:nvPr>
        </p:nvSpPr>
        <p:spPr>
          <a:xfrm>
            <a:off x="533400" y="3009900"/>
            <a:ext cx="8229600" cy="800100"/>
          </a:xfrm>
        </p:spPr>
        <p:txBody>
          <a:bodyPr/>
          <a:lstStyle/>
          <a:p>
            <a:r>
              <a:rPr lang="en-US" altLang="en-US" sz="2000" b="1" smtClean="0">
                <a:solidFill>
                  <a:schemeClr val="folHlink"/>
                </a:solidFill>
                <a:latin typeface="Tahoma" panose="020B0604030504040204" pitchFamily="34" charset="0"/>
              </a:rPr>
              <a:t>A two step reaction mechanism will have a very characteristic shape on an energy graph</a:t>
            </a:r>
          </a:p>
        </p:txBody>
      </p:sp>
      <p:graphicFrame>
        <p:nvGraphicFramePr>
          <p:cNvPr id="36869" name="Object 4"/>
          <p:cNvGraphicFramePr>
            <a:graphicFrameLocks noChangeAspect="1"/>
          </p:cNvGraphicFramePr>
          <p:nvPr/>
        </p:nvGraphicFramePr>
        <p:xfrm>
          <a:off x="7848600" y="0"/>
          <a:ext cx="1600200" cy="1316038"/>
        </p:xfrm>
        <a:graphic>
          <a:graphicData uri="http://schemas.openxmlformats.org/presentationml/2006/ole">
            <mc:AlternateContent xmlns:mc="http://schemas.openxmlformats.org/markup-compatibility/2006">
              <mc:Choice xmlns:v="urn:schemas-microsoft-com:vml" Requires="v">
                <p:oleObj spid="_x0000_s36908" name="WordArt 3.0" r:id="rId5" imgW="6101160" imgH="4064491" progId="MSWordArt.2">
                  <p:embed/>
                </p:oleObj>
              </mc:Choice>
              <mc:Fallback>
                <p:oleObj name="WordArt 3.0" r:id="rId5" imgW="6101160" imgH="4064491" progId="MSWordArt.2">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86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6145" name="Group 65"/>
          <p:cNvGrpSpPr>
            <a:grpSpLocks/>
          </p:cNvGrpSpPr>
          <p:nvPr/>
        </p:nvGrpSpPr>
        <p:grpSpPr bwMode="auto">
          <a:xfrm>
            <a:off x="304800" y="3771900"/>
            <a:ext cx="6705600" cy="2971800"/>
            <a:chOff x="528" y="2376"/>
            <a:chExt cx="4224" cy="1872"/>
          </a:xfrm>
        </p:grpSpPr>
        <p:sp>
          <p:nvSpPr>
            <p:cNvPr id="36901" name="Freeform 6"/>
            <p:cNvSpPr>
              <a:spLocks/>
            </p:cNvSpPr>
            <p:nvPr/>
          </p:nvSpPr>
          <p:spPr bwMode="auto">
            <a:xfrm>
              <a:off x="855" y="2376"/>
              <a:ext cx="3897" cy="1620"/>
            </a:xfrm>
            <a:custGeom>
              <a:avLst/>
              <a:gdLst>
                <a:gd name="T0" fmla="*/ 0 w 3600"/>
                <a:gd name="T1" fmla="*/ 0 h 2160"/>
                <a:gd name="T2" fmla="*/ 0 w 3600"/>
                <a:gd name="T3" fmla="*/ 1215 h 2160"/>
                <a:gd name="T4" fmla="*/ 4219 w 3600"/>
                <a:gd name="T5" fmla="*/ 1215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902" name="Text Box 7"/>
            <p:cNvSpPr txBox="1">
              <a:spLocks noChangeArrowheads="1"/>
            </p:cNvSpPr>
            <p:nvPr/>
          </p:nvSpPr>
          <p:spPr bwMode="auto">
            <a:xfrm>
              <a:off x="1792" y="3960"/>
              <a:ext cx="192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Reaction Co-ordinate</a:t>
              </a:r>
            </a:p>
          </p:txBody>
        </p:sp>
        <p:sp>
          <p:nvSpPr>
            <p:cNvPr id="36903" name="Text Box 8"/>
            <p:cNvSpPr txBox="1">
              <a:spLocks noChangeArrowheads="1"/>
            </p:cNvSpPr>
            <p:nvPr/>
          </p:nvSpPr>
          <p:spPr bwMode="auto">
            <a:xfrm rot="-5399970">
              <a:off x="205" y="3124"/>
              <a:ext cx="9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 Energy</a:t>
              </a:r>
            </a:p>
          </p:txBody>
        </p:sp>
      </p:grpSp>
      <p:sp>
        <p:nvSpPr>
          <p:cNvPr id="46090" name="Freeform 10"/>
          <p:cNvSpPr>
            <a:spLocks/>
          </p:cNvSpPr>
          <p:nvPr/>
        </p:nvSpPr>
        <p:spPr bwMode="auto">
          <a:xfrm>
            <a:off x="1239838" y="4286250"/>
            <a:ext cx="5160962" cy="1365250"/>
          </a:xfrm>
          <a:custGeom>
            <a:avLst/>
            <a:gdLst>
              <a:gd name="T0" fmla="*/ 0 w 3216"/>
              <a:gd name="T1" fmla="*/ 988901638 h 1147"/>
              <a:gd name="T2" fmla="*/ 370844648 w 3216"/>
              <a:gd name="T3" fmla="*/ 988901638 h 1147"/>
              <a:gd name="T4" fmla="*/ 927111619 w 3216"/>
              <a:gd name="T5" fmla="*/ 995984988 h 1147"/>
              <a:gd name="T6" fmla="*/ 1192368376 w 3216"/>
              <a:gd name="T7" fmla="*/ 947815588 h 1147"/>
              <a:gd name="T8" fmla="*/ 1483376986 w 3216"/>
              <a:gd name="T9" fmla="*/ 784887819 h 1147"/>
              <a:gd name="T10" fmla="*/ 1728031619 w 3216"/>
              <a:gd name="T11" fmla="*/ 521369573 h 1147"/>
              <a:gd name="T12" fmla="*/ 1877399424 w 3216"/>
              <a:gd name="T13" fmla="*/ 342857482 h 1147"/>
              <a:gd name="T14" fmla="*/ 2114328662 w 3216"/>
              <a:gd name="T15" fmla="*/ 145927014 h 1147"/>
              <a:gd name="T16" fmla="*/ 2147483646 w 3216"/>
              <a:gd name="T17" fmla="*/ 31168646 h 1147"/>
              <a:gd name="T18" fmla="*/ 2147483646 w 3216"/>
              <a:gd name="T19" fmla="*/ 9917405 h 1147"/>
              <a:gd name="T20" fmla="*/ 2147483646 w 3216"/>
              <a:gd name="T21" fmla="*/ 92089505 h 1147"/>
              <a:gd name="T22" fmla="*/ 2147483646 w 3216"/>
              <a:gd name="T23" fmla="*/ 276268514 h 1147"/>
              <a:gd name="T24" fmla="*/ 2147483646 w 3216"/>
              <a:gd name="T25" fmla="*/ 440613905 h 1147"/>
              <a:gd name="T26" fmla="*/ 2147483646 w 3216"/>
              <a:gd name="T27" fmla="*/ 580872810 h 1147"/>
              <a:gd name="T28" fmla="*/ 2147483646 w 3216"/>
              <a:gd name="T29" fmla="*/ 668713019 h 1147"/>
              <a:gd name="T30" fmla="*/ 2147483646 w 3216"/>
              <a:gd name="T31" fmla="*/ 670129451 h 1147"/>
              <a:gd name="T32" fmla="*/ 2147483646 w 3216"/>
              <a:gd name="T33" fmla="*/ 638960806 h 1147"/>
              <a:gd name="T34" fmla="*/ 2147483646 w 3216"/>
              <a:gd name="T35" fmla="*/ 580872810 h 1147"/>
              <a:gd name="T36" fmla="*/ 2147483646 w 3216"/>
              <a:gd name="T37" fmla="*/ 497284278 h 1147"/>
              <a:gd name="T38" fmla="*/ 2147483646 w 3216"/>
              <a:gd name="T39" fmla="*/ 456198228 h 1147"/>
              <a:gd name="T40" fmla="*/ 2147483646 w 3216"/>
              <a:gd name="T41" fmla="*/ 466115633 h 1147"/>
              <a:gd name="T42" fmla="*/ 2147483646 w 3216"/>
              <a:gd name="T43" fmla="*/ 538370328 h 1147"/>
              <a:gd name="T44" fmla="*/ 2147483646 w 3216"/>
              <a:gd name="T45" fmla="*/ 668713019 h 1147"/>
              <a:gd name="T46" fmla="*/ 2147483646 w 3216"/>
              <a:gd name="T47" fmla="*/ 865642297 h 1147"/>
              <a:gd name="T48" fmla="*/ 2147483646 w 3216"/>
              <a:gd name="T49" fmla="*/ 1093741411 h 1147"/>
              <a:gd name="T50" fmla="*/ 2147483646 w 3216"/>
              <a:gd name="T51" fmla="*/ 1285004961 h 1147"/>
              <a:gd name="T52" fmla="*/ 2147483646 w 3216"/>
              <a:gd name="T53" fmla="*/ 1552773694 h 1147"/>
              <a:gd name="T54" fmla="*/ 2147483646 w 3216"/>
              <a:gd name="T55" fmla="*/ 1453599648 h 1147"/>
              <a:gd name="T56" fmla="*/ 2147483646 w 3216"/>
              <a:gd name="T57" fmla="*/ 1600943094 h 1147"/>
              <a:gd name="T58" fmla="*/ 2147483646 w 3216"/>
              <a:gd name="T59" fmla="*/ 1600943094 h 1147"/>
              <a:gd name="T60" fmla="*/ 2147483646 w 3216"/>
              <a:gd name="T61" fmla="*/ 1600943094 h 1147"/>
              <a:gd name="T62" fmla="*/ 2147483646 w 3216"/>
              <a:gd name="T63" fmla="*/ 1600943094 h 11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216" h="1147">
                <a:moveTo>
                  <a:pt x="0" y="698"/>
                </a:moveTo>
                <a:cubicBezTo>
                  <a:pt x="44" y="698"/>
                  <a:pt x="84" y="697"/>
                  <a:pt x="144" y="698"/>
                </a:cubicBezTo>
                <a:cubicBezTo>
                  <a:pt x="204" y="699"/>
                  <a:pt x="307" y="708"/>
                  <a:pt x="360" y="703"/>
                </a:cubicBezTo>
                <a:cubicBezTo>
                  <a:pt x="413" y="698"/>
                  <a:pt x="427" y="694"/>
                  <a:pt x="463" y="669"/>
                </a:cubicBezTo>
                <a:cubicBezTo>
                  <a:pt x="499" y="644"/>
                  <a:pt x="541" y="604"/>
                  <a:pt x="576" y="554"/>
                </a:cubicBezTo>
                <a:cubicBezTo>
                  <a:pt x="611" y="504"/>
                  <a:pt x="646" y="420"/>
                  <a:pt x="671" y="368"/>
                </a:cubicBezTo>
                <a:cubicBezTo>
                  <a:pt x="696" y="316"/>
                  <a:pt x="704" y="286"/>
                  <a:pt x="729" y="242"/>
                </a:cubicBezTo>
                <a:cubicBezTo>
                  <a:pt x="754" y="198"/>
                  <a:pt x="790" y="140"/>
                  <a:pt x="821" y="103"/>
                </a:cubicBezTo>
                <a:cubicBezTo>
                  <a:pt x="852" y="66"/>
                  <a:pt x="881" y="38"/>
                  <a:pt x="914" y="22"/>
                </a:cubicBezTo>
                <a:cubicBezTo>
                  <a:pt x="947" y="6"/>
                  <a:pt x="988" y="0"/>
                  <a:pt x="1017" y="7"/>
                </a:cubicBezTo>
                <a:cubicBezTo>
                  <a:pt x="1046" y="14"/>
                  <a:pt x="1062" y="34"/>
                  <a:pt x="1087" y="65"/>
                </a:cubicBezTo>
                <a:cubicBezTo>
                  <a:pt x="1112" y="96"/>
                  <a:pt x="1140" y="154"/>
                  <a:pt x="1167" y="195"/>
                </a:cubicBezTo>
                <a:cubicBezTo>
                  <a:pt x="1194" y="236"/>
                  <a:pt x="1219" y="275"/>
                  <a:pt x="1248" y="311"/>
                </a:cubicBezTo>
                <a:cubicBezTo>
                  <a:pt x="1277" y="347"/>
                  <a:pt x="1306" y="383"/>
                  <a:pt x="1344" y="410"/>
                </a:cubicBezTo>
                <a:cubicBezTo>
                  <a:pt x="1382" y="437"/>
                  <a:pt x="1438" y="462"/>
                  <a:pt x="1479" y="472"/>
                </a:cubicBezTo>
                <a:cubicBezTo>
                  <a:pt x="1520" y="482"/>
                  <a:pt x="1552" y="476"/>
                  <a:pt x="1593" y="473"/>
                </a:cubicBezTo>
                <a:cubicBezTo>
                  <a:pt x="1634" y="470"/>
                  <a:pt x="1696" y="462"/>
                  <a:pt x="1726" y="451"/>
                </a:cubicBezTo>
                <a:cubicBezTo>
                  <a:pt x="1756" y="440"/>
                  <a:pt x="1756" y="427"/>
                  <a:pt x="1776" y="410"/>
                </a:cubicBezTo>
                <a:cubicBezTo>
                  <a:pt x="1796" y="393"/>
                  <a:pt x="1822" y="366"/>
                  <a:pt x="1848" y="351"/>
                </a:cubicBezTo>
                <a:cubicBezTo>
                  <a:pt x="1874" y="336"/>
                  <a:pt x="1899" y="326"/>
                  <a:pt x="1929" y="322"/>
                </a:cubicBezTo>
                <a:cubicBezTo>
                  <a:pt x="1959" y="318"/>
                  <a:pt x="2003" y="319"/>
                  <a:pt x="2026" y="329"/>
                </a:cubicBezTo>
                <a:cubicBezTo>
                  <a:pt x="2049" y="339"/>
                  <a:pt x="2047" y="356"/>
                  <a:pt x="2067" y="380"/>
                </a:cubicBezTo>
                <a:cubicBezTo>
                  <a:pt x="2087" y="404"/>
                  <a:pt x="2125" y="434"/>
                  <a:pt x="2148" y="472"/>
                </a:cubicBezTo>
                <a:cubicBezTo>
                  <a:pt x="2171" y="510"/>
                  <a:pt x="2183" y="561"/>
                  <a:pt x="2206" y="611"/>
                </a:cubicBezTo>
                <a:cubicBezTo>
                  <a:pt x="2229" y="661"/>
                  <a:pt x="2258" y="723"/>
                  <a:pt x="2287" y="772"/>
                </a:cubicBezTo>
                <a:cubicBezTo>
                  <a:pt x="2316" y="821"/>
                  <a:pt x="2330" y="853"/>
                  <a:pt x="2382" y="907"/>
                </a:cubicBezTo>
                <a:cubicBezTo>
                  <a:pt x="2434" y="961"/>
                  <a:pt x="2581" y="1076"/>
                  <a:pt x="2598" y="1096"/>
                </a:cubicBezTo>
                <a:cubicBezTo>
                  <a:pt x="2615" y="1116"/>
                  <a:pt x="2460" y="1020"/>
                  <a:pt x="2483" y="1026"/>
                </a:cubicBezTo>
                <a:cubicBezTo>
                  <a:pt x="2506" y="1032"/>
                  <a:pt x="2670" y="1113"/>
                  <a:pt x="2736" y="1130"/>
                </a:cubicBezTo>
                <a:cubicBezTo>
                  <a:pt x="2802" y="1147"/>
                  <a:pt x="2840" y="1130"/>
                  <a:pt x="2880" y="1130"/>
                </a:cubicBezTo>
                <a:cubicBezTo>
                  <a:pt x="2920" y="1130"/>
                  <a:pt x="2920" y="1130"/>
                  <a:pt x="2976" y="1130"/>
                </a:cubicBezTo>
                <a:cubicBezTo>
                  <a:pt x="3032" y="1130"/>
                  <a:pt x="3184" y="1130"/>
                  <a:pt x="3216" y="1130"/>
                </a:cubicBezTo>
              </a:path>
            </a:pathLst>
          </a:custGeom>
          <a:noFill/>
          <a:ln w="57150" cmpd="sng">
            <a:solidFill>
              <a:srgbClr val="CC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46115" name="Group 35"/>
          <p:cNvGrpSpPr>
            <a:grpSpLocks/>
          </p:cNvGrpSpPr>
          <p:nvPr/>
        </p:nvGrpSpPr>
        <p:grpSpPr bwMode="auto">
          <a:xfrm>
            <a:off x="976313" y="4762500"/>
            <a:ext cx="5821362" cy="1520825"/>
            <a:chOff x="951" y="2904"/>
            <a:chExt cx="3667" cy="958"/>
          </a:xfrm>
        </p:grpSpPr>
        <p:sp>
          <p:nvSpPr>
            <p:cNvPr id="36898" name="Text Box 11"/>
            <p:cNvSpPr txBox="1">
              <a:spLocks noChangeArrowheads="1"/>
            </p:cNvSpPr>
            <p:nvPr/>
          </p:nvSpPr>
          <p:spPr bwMode="auto">
            <a:xfrm>
              <a:off x="951" y="3096"/>
              <a:ext cx="873"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1"/>
                <a:t>Reactants</a:t>
              </a:r>
            </a:p>
            <a:p>
              <a:pPr>
                <a:spcBef>
                  <a:spcPct val="0"/>
                </a:spcBef>
                <a:buFontTx/>
                <a:buNone/>
              </a:pPr>
              <a:r>
                <a:rPr lang="en-US" altLang="en-US" sz="2000" b="1"/>
                <a:t>NO</a:t>
              </a:r>
              <a:r>
                <a:rPr lang="en-US" altLang="en-US" sz="2000" b="1" baseline="-25000"/>
                <a:t>2</a:t>
              </a:r>
              <a:r>
                <a:rPr lang="en-US" altLang="en-US" sz="2000" b="1"/>
                <a:t> &amp; CO</a:t>
              </a:r>
            </a:p>
          </p:txBody>
        </p:sp>
        <p:sp>
          <p:nvSpPr>
            <p:cNvPr id="36899" name="Text Box 12"/>
            <p:cNvSpPr txBox="1">
              <a:spLocks noChangeArrowheads="1"/>
            </p:cNvSpPr>
            <p:nvPr/>
          </p:nvSpPr>
          <p:spPr bwMode="auto">
            <a:xfrm>
              <a:off x="3696" y="3420"/>
              <a:ext cx="92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1"/>
                <a:t>Products</a:t>
              </a:r>
            </a:p>
            <a:p>
              <a:pPr>
                <a:spcBef>
                  <a:spcPct val="0"/>
                </a:spcBef>
                <a:buFontTx/>
                <a:buNone/>
              </a:pPr>
              <a:r>
                <a:rPr lang="en-US" altLang="en-US" sz="2000" b="1"/>
                <a:t>NO &amp; CO</a:t>
              </a:r>
              <a:r>
                <a:rPr lang="en-US" altLang="en-US" sz="2000" b="1" baseline="-25000"/>
                <a:t>2</a:t>
              </a:r>
              <a:endParaRPr lang="en-US" altLang="en-US" sz="2000" b="1"/>
            </a:p>
          </p:txBody>
        </p:sp>
        <p:sp>
          <p:nvSpPr>
            <p:cNvPr id="36900" name="Text Box 13"/>
            <p:cNvSpPr txBox="1">
              <a:spLocks noChangeArrowheads="1"/>
            </p:cNvSpPr>
            <p:nvPr/>
          </p:nvSpPr>
          <p:spPr bwMode="auto">
            <a:xfrm>
              <a:off x="2208" y="2904"/>
              <a:ext cx="1019"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000" b="1"/>
                <a:t>Intermediate</a:t>
              </a:r>
            </a:p>
            <a:p>
              <a:pPr algn="ctr">
                <a:spcBef>
                  <a:spcPct val="0"/>
                </a:spcBef>
                <a:buFontTx/>
                <a:buNone/>
              </a:pPr>
              <a:r>
                <a:rPr lang="en-US" altLang="en-US" sz="2000" b="1"/>
                <a:t> NO</a:t>
              </a:r>
              <a:r>
                <a:rPr lang="en-US" altLang="en-US" sz="2000" b="1" baseline="-25000"/>
                <a:t>3</a:t>
              </a:r>
              <a:endParaRPr lang="en-US" altLang="en-US" sz="2000" b="1"/>
            </a:p>
          </p:txBody>
        </p:sp>
      </p:grpSp>
      <p:grpSp>
        <p:nvGrpSpPr>
          <p:cNvPr id="46146" name="Group 66"/>
          <p:cNvGrpSpPr>
            <a:grpSpLocks/>
          </p:cNvGrpSpPr>
          <p:nvPr/>
        </p:nvGrpSpPr>
        <p:grpSpPr bwMode="auto">
          <a:xfrm>
            <a:off x="3048000" y="3657600"/>
            <a:ext cx="5294313" cy="1028700"/>
            <a:chOff x="2256" y="2304"/>
            <a:chExt cx="3335" cy="648"/>
          </a:xfrm>
        </p:grpSpPr>
        <p:sp>
          <p:nvSpPr>
            <p:cNvPr id="36894" name="Line 14"/>
            <p:cNvSpPr>
              <a:spLocks noChangeShapeType="1"/>
            </p:cNvSpPr>
            <p:nvPr/>
          </p:nvSpPr>
          <p:spPr bwMode="auto">
            <a:xfrm rot="2473870" flipH="1">
              <a:off x="2256" y="2400"/>
              <a:ext cx="242" cy="39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95" name="Text Box 15"/>
            <p:cNvSpPr txBox="1">
              <a:spLocks noChangeArrowheads="1"/>
            </p:cNvSpPr>
            <p:nvPr/>
          </p:nvSpPr>
          <p:spPr bwMode="auto">
            <a:xfrm>
              <a:off x="2544" y="2304"/>
              <a:ext cx="213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Activation energy, step 1</a:t>
              </a:r>
            </a:p>
          </p:txBody>
        </p:sp>
        <p:sp>
          <p:nvSpPr>
            <p:cNvPr id="36896" name="Line 17"/>
            <p:cNvSpPr>
              <a:spLocks noChangeShapeType="1"/>
            </p:cNvSpPr>
            <p:nvPr/>
          </p:nvSpPr>
          <p:spPr bwMode="auto">
            <a:xfrm rot="1413980" flipH="1">
              <a:off x="3213" y="2736"/>
              <a:ext cx="291" cy="216"/>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97" name="Text Box 18"/>
            <p:cNvSpPr txBox="1">
              <a:spLocks noChangeArrowheads="1"/>
            </p:cNvSpPr>
            <p:nvPr/>
          </p:nvSpPr>
          <p:spPr bwMode="auto">
            <a:xfrm>
              <a:off x="3504" y="2640"/>
              <a:ext cx="208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Activation energy, step 2</a:t>
              </a:r>
            </a:p>
          </p:txBody>
        </p:sp>
      </p:grpSp>
      <p:grpSp>
        <p:nvGrpSpPr>
          <p:cNvPr id="46117" name="Group 37"/>
          <p:cNvGrpSpPr>
            <a:grpSpLocks/>
          </p:cNvGrpSpPr>
          <p:nvPr/>
        </p:nvGrpSpPr>
        <p:grpSpPr bwMode="auto">
          <a:xfrm>
            <a:off x="1371600" y="582613"/>
            <a:ext cx="2860675" cy="1658937"/>
            <a:chOff x="1344" y="1492"/>
            <a:chExt cx="2835" cy="1718"/>
          </a:xfrm>
        </p:grpSpPr>
        <p:sp>
          <p:nvSpPr>
            <p:cNvPr id="36892" name="Line 38"/>
            <p:cNvSpPr>
              <a:spLocks noChangeShapeType="1"/>
            </p:cNvSpPr>
            <p:nvPr/>
          </p:nvSpPr>
          <p:spPr bwMode="auto">
            <a:xfrm>
              <a:off x="1344" y="2522"/>
              <a:ext cx="430" cy="0"/>
            </a:xfrm>
            <a:prstGeom prst="line">
              <a:avLst/>
            </a:prstGeom>
            <a:noFill/>
            <a:ln w="57150">
              <a:solidFill>
                <a:srgbClr val="CCFF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93" name="Freeform 39"/>
            <p:cNvSpPr>
              <a:spLocks/>
            </p:cNvSpPr>
            <p:nvPr/>
          </p:nvSpPr>
          <p:spPr bwMode="auto">
            <a:xfrm>
              <a:off x="1774" y="1492"/>
              <a:ext cx="2405" cy="1718"/>
            </a:xfrm>
            <a:custGeom>
              <a:avLst/>
              <a:gdLst>
                <a:gd name="T0" fmla="*/ 0 w 2405"/>
                <a:gd name="T1" fmla="*/ 1030 h 1718"/>
                <a:gd name="T2" fmla="*/ 290 w 2405"/>
                <a:gd name="T3" fmla="*/ 872 h 1718"/>
                <a:gd name="T4" fmla="*/ 578 w 2405"/>
                <a:gd name="T5" fmla="*/ 188 h 1718"/>
                <a:gd name="T6" fmla="*/ 1034 w 2405"/>
                <a:gd name="T7" fmla="*/ 44 h 1718"/>
                <a:gd name="T8" fmla="*/ 1334 w 2405"/>
                <a:gd name="T9" fmla="*/ 452 h 1718"/>
                <a:gd name="T10" fmla="*/ 1546 w 2405"/>
                <a:gd name="T11" fmla="*/ 1318 h 1718"/>
                <a:gd name="T12" fmla="*/ 1718 w 2405"/>
                <a:gd name="T13" fmla="*/ 1606 h 1718"/>
                <a:gd name="T14" fmla="*/ 2147 w 2405"/>
                <a:gd name="T15" fmla="*/ 1702 h 1718"/>
                <a:gd name="T16" fmla="*/ 2405 w 2405"/>
                <a:gd name="T17" fmla="*/ 1702 h 17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05" h="1718">
                  <a:moveTo>
                    <a:pt x="0" y="1030"/>
                  </a:moveTo>
                  <a:cubicBezTo>
                    <a:pt x="48" y="1004"/>
                    <a:pt x="194" y="1012"/>
                    <a:pt x="290" y="872"/>
                  </a:cubicBezTo>
                  <a:cubicBezTo>
                    <a:pt x="386" y="732"/>
                    <a:pt x="454" y="326"/>
                    <a:pt x="578" y="188"/>
                  </a:cubicBezTo>
                  <a:cubicBezTo>
                    <a:pt x="702" y="50"/>
                    <a:pt x="908" y="0"/>
                    <a:pt x="1034" y="44"/>
                  </a:cubicBezTo>
                  <a:cubicBezTo>
                    <a:pt x="1160" y="88"/>
                    <a:pt x="1249" y="240"/>
                    <a:pt x="1334" y="452"/>
                  </a:cubicBezTo>
                  <a:cubicBezTo>
                    <a:pt x="1419" y="664"/>
                    <a:pt x="1482" y="1126"/>
                    <a:pt x="1546" y="1318"/>
                  </a:cubicBezTo>
                  <a:cubicBezTo>
                    <a:pt x="1610" y="1510"/>
                    <a:pt x="1618" y="1542"/>
                    <a:pt x="1718" y="1606"/>
                  </a:cubicBezTo>
                  <a:cubicBezTo>
                    <a:pt x="1818" y="1670"/>
                    <a:pt x="2033" y="1686"/>
                    <a:pt x="2147" y="1702"/>
                  </a:cubicBezTo>
                  <a:cubicBezTo>
                    <a:pt x="2262" y="1718"/>
                    <a:pt x="2362" y="1702"/>
                    <a:pt x="2405" y="1702"/>
                  </a:cubicBezTo>
                </a:path>
              </a:pathLst>
            </a:custGeom>
            <a:noFill/>
            <a:ln w="57150" cmpd="sng">
              <a:solidFill>
                <a:srgbClr val="CC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46120" name="Group 40"/>
          <p:cNvGrpSpPr>
            <a:grpSpLocks/>
          </p:cNvGrpSpPr>
          <p:nvPr/>
        </p:nvGrpSpPr>
        <p:grpSpPr bwMode="auto">
          <a:xfrm>
            <a:off x="762000" y="381000"/>
            <a:ext cx="3671888" cy="2506663"/>
            <a:chOff x="480" y="497"/>
            <a:chExt cx="2313" cy="1579"/>
          </a:xfrm>
        </p:grpSpPr>
        <p:sp>
          <p:nvSpPr>
            <p:cNvPr id="36889" name="Freeform 41"/>
            <p:cNvSpPr>
              <a:spLocks/>
            </p:cNvSpPr>
            <p:nvPr/>
          </p:nvSpPr>
          <p:spPr bwMode="auto">
            <a:xfrm>
              <a:off x="785" y="497"/>
              <a:ext cx="1952" cy="1339"/>
            </a:xfrm>
            <a:custGeom>
              <a:avLst/>
              <a:gdLst>
                <a:gd name="T0" fmla="*/ 0 w 3600"/>
                <a:gd name="T1" fmla="*/ 0 h 2160"/>
                <a:gd name="T2" fmla="*/ 0 w 3600"/>
                <a:gd name="T3" fmla="*/ 830 h 2160"/>
                <a:gd name="T4" fmla="*/ 1058 w 3600"/>
                <a:gd name="T5" fmla="*/ 830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90" name="Text Box 42"/>
            <p:cNvSpPr txBox="1">
              <a:spLocks noChangeArrowheads="1"/>
            </p:cNvSpPr>
            <p:nvPr/>
          </p:nvSpPr>
          <p:spPr bwMode="auto">
            <a:xfrm>
              <a:off x="864" y="1788"/>
              <a:ext cx="19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Reaction Co-ordinate</a:t>
              </a:r>
            </a:p>
          </p:txBody>
        </p:sp>
        <p:sp>
          <p:nvSpPr>
            <p:cNvPr id="36891" name="Text Box 43"/>
            <p:cNvSpPr txBox="1">
              <a:spLocks noChangeArrowheads="1"/>
            </p:cNvSpPr>
            <p:nvPr/>
          </p:nvSpPr>
          <p:spPr bwMode="auto">
            <a:xfrm rot="-5399970">
              <a:off x="213" y="999"/>
              <a:ext cx="8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 Energy</a:t>
              </a:r>
            </a:p>
          </p:txBody>
        </p:sp>
      </p:grpSp>
      <p:sp>
        <p:nvSpPr>
          <p:cNvPr id="46124" name="Text Box 44"/>
          <p:cNvSpPr txBox="1">
            <a:spLocks noChangeArrowheads="1"/>
          </p:cNvSpPr>
          <p:nvPr/>
        </p:nvSpPr>
        <p:spPr bwMode="auto">
          <a:xfrm>
            <a:off x="228600" y="0"/>
            <a:ext cx="8458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000" b="1">
                <a:solidFill>
                  <a:schemeClr val="folHlink"/>
                </a:solidFill>
                <a:latin typeface="Tahoma" panose="020B0604030504040204" pitchFamily="34" charset="0"/>
              </a:rPr>
              <a:t>An elementary reaction has a typical type of shape</a:t>
            </a:r>
          </a:p>
        </p:txBody>
      </p:sp>
      <p:sp>
        <p:nvSpPr>
          <p:cNvPr id="46125" name="Freeform 45"/>
          <p:cNvSpPr>
            <a:spLocks/>
          </p:cNvSpPr>
          <p:nvPr/>
        </p:nvSpPr>
        <p:spPr bwMode="auto">
          <a:xfrm>
            <a:off x="5410200" y="990600"/>
            <a:ext cx="2798763" cy="809625"/>
          </a:xfrm>
          <a:custGeom>
            <a:avLst/>
            <a:gdLst>
              <a:gd name="T0" fmla="*/ 0 w 2208"/>
              <a:gd name="T1" fmla="*/ 928338295 h 698"/>
              <a:gd name="T2" fmla="*/ 308486300 w 2208"/>
              <a:gd name="T3" fmla="*/ 928338295 h 698"/>
              <a:gd name="T4" fmla="*/ 539850708 w 2208"/>
              <a:gd name="T5" fmla="*/ 928338295 h 698"/>
              <a:gd name="T6" fmla="*/ 771215116 w 2208"/>
              <a:gd name="T7" fmla="*/ 863757363 h 698"/>
              <a:gd name="T8" fmla="*/ 925457632 w 2208"/>
              <a:gd name="T9" fmla="*/ 799177590 h 698"/>
              <a:gd name="T10" fmla="*/ 1079700148 w 2208"/>
              <a:gd name="T11" fmla="*/ 605438271 h 698"/>
              <a:gd name="T12" fmla="*/ 1201810127 w 2208"/>
              <a:gd name="T13" fmla="*/ 361917454 h 698"/>
              <a:gd name="T14" fmla="*/ 1307851302 w 2208"/>
              <a:gd name="T15" fmla="*/ 168176975 h 698"/>
              <a:gd name="T16" fmla="*/ 1542428964 w 2208"/>
              <a:gd name="T17" fmla="*/ 24217995 h 698"/>
              <a:gd name="T18" fmla="*/ 1773794640 w 2208"/>
              <a:gd name="T19" fmla="*/ 24217995 h 698"/>
              <a:gd name="T20" fmla="*/ 2005159048 w 2208"/>
              <a:gd name="T21" fmla="*/ 153377541 h 698"/>
              <a:gd name="T22" fmla="*/ 2130481013 w 2208"/>
              <a:gd name="T23" fmla="*/ 347118019 h 698"/>
              <a:gd name="T24" fmla="*/ 2147483646 w 2208"/>
              <a:gd name="T25" fmla="*/ 466860165 h 698"/>
              <a:gd name="T26" fmla="*/ 2147483646 w 2208"/>
              <a:gd name="T27" fmla="*/ 605438271 h 698"/>
              <a:gd name="T28" fmla="*/ 2147483646 w 2208"/>
              <a:gd name="T29" fmla="*/ 661944992 h 698"/>
              <a:gd name="T30" fmla="*/ 2147483646 w 2208"/>
              <a:gd name="T31" fmla="*/ 670018044 h 698"/>
              <a:gd name="T32" fmla="*/ 2147483646 w 2208"/>
              <a:gd name="T33" fmla="*/ 670018044 h 69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08" h="698">
                <a:moveTo>
                  <a:pt x="0" y="690"/>
                </a:moveTo>
                <a:cubicBezTo>
                  <a:pt x="68" y="690"/>
                  <a:pt x="136" y="690"/>
                  <a:pt x="192" y="690"/>
                </a:cubicBezTo>
                <a:cubicBezTo>
                  <a:pt x="248" y="690"/>
                  <a:pt x="288" y="698"/>
                  <a:pt x="336" y="690"/>
                </a:cubicBezTo>
                <a:cubicBezTo>
                  <a:pt x="384" y="682"/>
                  <a:pt x="440" y="658"/>
                  <a:pt x="480" y="642"/>
                </a:cubicBezTo>
                <a:cubicBezTo>
                  <a:pt x="520" y="626"/>
                  <a:pt x="544" y="626"/>
                  <a:pt x="576" y="594"/>
                </a:cubicBezTo>
                <a:cubicBezTo>
                  <a:pt x="608" y="562"/>
                  <a:pt x="643" y="504"/>
                  <a:pt x="672" y="450"/>
                </a:cubicBezTo>
                <a:cubicBezTo>
                  <a:pt x="701" y="396"/>
                  <a:pt x="724" y="323"/>
                  <a:pt x="748" y="269"/>
                </a:cubicBezTo>
                <a:cubicBezTo>
                  <a:pt x="772" y="215"/>
                  <a:pt x="779" y="167"/>
                  <a:pt x="814" y="125"/>
                </a:cubicBezTo>
                <a:cubicBezTo>
                  <a:pt x="849" y="83"/>
                  <a:pt x="912" y="36"/>
                  <a:pt x="960" y="18"/>
                </a:cubicBezTo>
                <a:cubicBezTo>
                  <a:pt x="1008" y="0"/>
                  <a:pt x="1056" y="2"/>
                  <a:pt x="1104" y="18"/>
                </a:cubicBezTo>
                <a:cubicBezTo>
                  <a:pt x="1152" y="34"/>
                  <a:pt x="1211" y="74"/>
                  <a:pt x="1248" y="114"/>
                </a:cubicBezTo>
                <a:cubicBezTo>
                  <a:pt x="1285" y="154"/>
                  <a:pt x="1306" y="219"/>
                  <a:pt x="1326" y="258"/>
                </a:cubicBezTo>
                <a:cubicBezTo>
                  <a:pt x="1346" y="297"/>
                  <a:pt x="1343" y="315"/>
                  <a:pt x="1370" y="347"/>
                </a:cubicBezTo>
                <a:cubicBezTo>
                  <a:pt x="1397" y="379"/>
                  <a:pt x="1440" y="426"/>
                  <a:pt x="1488" y="450"/>
                </a:cubicBezTo>
                <a:cubicBezTo>
                  <a:pt x="1536" y="474"/>
                  <a:pt x="1587" y="484"/>
                  <a:pt x="1659" y="492"/>
                </a:cubicBezTo>
                <a:cubicBezTo>
                  <a:pt x="1731" y="500"/>
                  <a:pt x="1829" y="497"/>
                  <a:pt x="1920" y="498"/>
                </a:cubicBezTo>
                <a:cubicBezTo>
                  <a:pt x="2011" y="499"/>
                  <a:pt x="2160" y="498"/>
                  <a:pt x="2208" y="498"/>
                </a:cubicBezTo>
              </a:path>
            </a:pathLst>
          </a:custGeom>
          <a:noFill/>
          <a:ln w="57150" cmpd="sng">
            <a:solidFill>
              <a:srgbClr val="CCFF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46126" name="Group 46"/>
          <p:cNvGrpSpPr>
            <a:grpSpLocks/>
          </p:cNvGrpSpPr>
          <p:nvPr/>
        </p:nvGrpSpPr>
        <p:grpSpPr bwMode="auto">
          <a:xfrm>
            <a:off x="4800600" y="407988"/>
            <a:ext cx="3671888" cy="2525712"/>
            <a:chOff x="3312" y="2321"/>
            <a:chExt cx="2313" cy="1591"/>
          </a:xfrm>
        </p:grpSpPr>
        <p:sp>
          <p:nvSpPr>
            <p:cNvPr id="36886" name="Freeform 47"/>
            <p:cNvSpPr>
              <a:spLocks/>
            </p:cNvSpPr>
            <p:nvPr/>
          </p:nvSpPr>
          <p:spPr bwMode="auto">
            <a:xfrm>
              <a:off x="3617" y="2321"/>
              <a:ext cx="1952" cy="1339"/>
            </a:xfrm>
            <a:custGeom>
              <a:avLst/>
              <a:gdLst>
                <a:gd name="T0" fmla="*/ 0 w 3600"/>
                <a:gd name="T1" fmla="*/ 0 h 2160"/>
                <a:gd name="T2" fmla="*/ 0 w 3600"/>
                <a:gd name="T3" fmla="*/ 830 h 2160"/>
                <a:gd name="T4" fmla="*/ 1058 w 3600"/>
                <a:gd name="T5" fmla="*/ 830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87" name="Text Box 48"/>
            <p:cNvSpPr txBox="1">
              <a:spLocks noChangeArrowheads="1"/>
            </p:cNvSpPr>
            <p:nvPr/>
          </p:nvSpPr>
          <p:spPr bwMode="auto">
            <a:xfrm>
              <a:off x="3696" y="3624"/>
              <a:ext cx="192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Reaction Co-ordinate</a:t>
              </a:r>
            </a:p>
          </p:txBody>
        </p:sp>
        <p:sp>
          <p:nvSpPr>
            <p:cNvPr id="36888" name="Text Box 49"/>
            <p:cNvSpPr txBox="1">
              <a:spLocks noChangeArrowheads="1"/>
            </p:cNvSpPr>
            <p:nvPr/>
          </p:nvSpPr>
          <p:spPr bwMode="auto">
            <a:xfrm rot="-5399970">
              <a:off x="3045" y="2828"/>
              <a:ext cx="82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 Energy</a:t>
              </a:r>
            </a:p>
          </p:txBody>
        </p:sp>
      </p:grpSp>
      <p:grpSp>
        <p:nvGrpSpPr>
          <p:cNvPr id="46155" name="Group 75"/>
          <p:cNvGrpSpPr>
            <a:grpSpLocks/>
          </p:cNvGrpSpPr>
          <p:nvPr/>
        </p:nvGrpSpPr>
        <p:grpSpPr bwMode="auto">
          <a:xfrm>
            <a:off x="7010400" y="4724400"/>
            <a:ext cx="2209800" cy="1524000"/>
            <a:chOff x="4416" y="2976"/>
            <a:chExt cx="1392" cy="960"/>
          </a:xfrm>
        </p:grpSpPr>
        <p:sp>
          <p:nvSpPr>
            <p:cNvPr id="36880" name="Rectangle 71"/>
            <p:cNvSpPr>
              <a:spLocks noChangeArrowheads="1"/>
            </p:cNvSpPr>
            <p:nvPr/>
          </p:nvSpPr>
          <p:spPr bwMode="auto">
            <a:xfrm>
              <a:off x="4416" y="2976"/>
              <a:ext cx="1296" cy="960"/>
            </a:xfrm>
            <a:prstGeom prst="rect">
              <a:avLst/>
            </a:prstGeom>
            <a:solidFill>
              <a:srgbClr val="3399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6881" name="Freeform 69"/>
            <p:cNvSpPr>
              <a:spLocks/>
            </p:cNvSpPr>
            <p:nvPr/>
          </p:nvSpPr>
          <p:spPr bwMode="auto">
            <a:xfrm>
              <a:off x="4512" y="3024"/>
              <a:ext cx="1152" cy="816"/>
            </a:xfrm>
            <a:custGeom>
              <a:avLst/>
              <a:gdLst>
                <a:gd name="T0" fmla="*/ 0 w 1104"/>
                <a:gd name="T1" fmla="*/ 0 h 720"/>
                <a:gd name="T2" fmla="*/ 0 w 1104"/>
                <a:gd name="T3" fmla="*/ 925 h 720"/>
                <a:gd name="T4" fmla="*/ 1202 w 1104"/>
                <a:gd name="T5" fmla="*/ 925 h 720"/>
                <a:gd name="T6" fmla="*/ 0 60000 65536"/>
                <a:gd name="T7" fmla="*/ 0 60000 65536"/>
                <a:gd name="T8" fmla="*/ 0 60000 65536"/>
              </a:gdLst>
              <a:ahLst/>
              <a:cxnLst>
                <a:cxn ang="T6">
                  <a:pos x="T0" y="T1"/>
                </a:cxn>
                <a:cxn ang="T7">
                  <a:pos x="T2" y="T3"/>
                </a:cxn>
                <a:cxn ang="T8">
                  <a:pos x="T4" y="T5"/>
                </a:cxn>
              </a:cxnLst>
              <a:rect l="0" t="0" r="r" b="b"/>
              <a:pathLst>
                <a:path w="1104" h="720">
                  <a:moveTo>
                    <a:pt x="0" y="0"/>
                  </a:moveTo>
                  <a:lnTo>
                    <a:pt x="0" y="720"/>
                  </a:lnTo>
                  <a:lnTo>
                    <a:pt x="1104" y="720"/>
                  </a:lnTo>
                </a:path>
              </a:pathLst>
            </a:custGeom>
            <a:noFill/>
            <a:ln w="28575" cmpd="sng">
              <a:solidFill>
                <a:srgbClr val="8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82" name="Freeform 70"/>
            <p:cNvSpPr>
              <a:spLocks/>
            </p:cNvSpPr>
            <p:nvPr/>
          </p:nvSpPr>
          <p:spPr bwMode="auto">
            <a:xfrm>
              <a:off x="4560" y="3120"/>
              <a:ext cx="1013" cy="619"/>
            </a:xfrm>
            <a:custGeom>
              <a:avLst/>
              <a:gdLst>
                <a:gd name="T0" fmla="*/ 0 w 3716"/>
                <a:gd name="T1" fmla="*/ 184 h 2074"/>
                <a:gd name="T2" fmla="*/ 42 w 3716"/>
                <a:gd name="T3" fmla="*/ 184 h 2074"/>
                <a:gd name="T4" fmla="*/ 55 w 3716"/>
                <a:gd name="T5" fmla="*/ 180 h 2074"/>
                <a:gd name="T6" fmla="*/ 65 w 3716"/>
                <a:gd name="T7" fmla="*/ 167 h 2074"/>
                <a:gd name="T8" fmla="*/ 73 w 3716"/>
                <a:gd name="T9" fmla="*/ 150 h 2074"/>
                <a:gd name="T10" fmla="*/ 76 w 3716"/>
                <a:gd name="T11" fmla="*/ 133 h 2074"/>
                <a:gd name="T12" fmla="*/ 80 w 3716"/>
                <a:gd name="T13" fmla="*/ 124 h 2074"/>
                <a:gd name="T14" fmla="*/ 87 w 3716"/>
                <a:gd name="T15" fmla="*/ 120 h 2074"/>
                <a:gd name="T16" fmla="*/ 94 w 3716"/>
                <a:gd name="T17" fmla="*/ 120 h 2074"/>
                <a:gd name="T18" fmla="*/ 101 w 3716"/>
                <a:gd name="T19" fmla="*/ 124 h 2074"/>
                <a:gd name="T20" fmla="*/ 104 w 3716"/>
                <a:gd name="T21" fmla="*/ 133 h 2074"/>
                <a:gd name="T22" fmla="*/ 108 w 3716"/>
                <a:gd name="T23" fmla="*/ 141 h 2074"/>
                <a:gd name="T24" fmla="*/ 111 w 3716"/>
                <a:gd name="T25" fmla="*/ 149 h 2074"/>
                <a:gd name="T26" fmla="*/ 118 w 3716"/>
                <a:gd name="T27" fmla="*/ 158 h 2074"/>
                <a:gd name="T28" fmla="*/ 130 w 3716"/>
                <a:gd name="T29" fmla="*/ 158 h 2074"/>
                <a:gd name="T30" fmla="*/ 137 w 3716"/>
                <a:gd name="T31" fmla="*/ 150 h 2074"/>
                <a:gd name="T32" fmla="*/ 141 w 3716"/>
                <a:gd name="T33" fmla="*/ 139 h 2074"/>
                <a:gd name="T34" fmla="*/ 147 w 3716"/>
                <a:gd name="T35" fmla="*/ 124 h 2074"/>
                <a:gd name="T36" fmla="*/ 155 w 3716"/>
                <a:gd name="T37" fmla="*/ 103 h 2074"/>
                <a:gd name="T38" fmla="*/ 158 w 3716"/>
                <a:gd name="T39" fmla="*/ 81 h 2074"/>
                <a:gd name="T40" fmla="*/ 165 w 3716"/>
                <a:gd name="T41" fmla="*/ 51 h 2074"/>
                <a:gd name="T42" fmla="*/ 170 w 3716"/>
                <a:gd name="T43" fmla="*/ 30 h 2074"/>
                <a:gd name="T44" fmla="*/ 180 w 3716"/>
                <a:gd name="T45" fmla="*/ 13 h 2074"/>
                <a:gd name="T46" fmla="*/ 187 w 3716"/>
                <a:gd name="T47" fmla="*/ 0 h 2074"/>
                <a:gd name="T48" fmla="*/ 194 w 3716"/>
                <a:gd name="T49" fmla="*/ 0 h 2074"/>
                <a:gd name="T50" fmla="*/ 204 w 3716"/>
                <a:gd name="T51" fmla="*/ 4 h 2074"/>
                <a:gd name="T52" fmla="*/ 208 w 3716"/>
                <a:gd name="T53" fmla="*/ 13 h 2074"/>
                <a:gd name="T54" fmla="*/ 215 w 3716"/>
                <a:gd name="T55" fmla="*/ 30 h 2074"/>
                <a:gd name="T56" fmla="*/ 221 w 3716"/>
                <a:gd name="T57" fmla="*/ 41 h 2074"/>
                <a:gd name="T58" fmla="*/ 227 w 3716"/>
                <a:gd name="T59" fmla="*/ 50 h 2074"/>
                <a:gd name="T60" fmla="*/ 237 w 3716"/>
                <a:gd name="T61" fmla="*/ 53 h 2074"/>
                <a:gd name="T62" fmla="*/ 255 w 3716"/>
                <a:gd name="T63" fmla="*/ 56 h 2074"/>
                <a:gd name="T64" fmla="*/ 269 w 3716"/>
                <a:gd name="T65" fmla="*/ 56 h 2074"/>
                <a:gd name="T66" fmla="*/ 276 w 3716"/>
                <a:gd name="T67" fmla="*/ 55 h 20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716" h="2074">
                  <a:moveTo>
                    <a:pt x="0" y="2066"/>
                  </a:moveTo>
                  <a:cubicBezTo>
                    <a:pt x="554" y="2054"/>
                    <a:pt x="450" y="2074"/>
                    <a:pt x="565" y="2066"/>
                  </a:cubicBezTo>
                  <a:lnTo>
                    <a:pt x="737" y="2016"/>
                  </a:lnTo>
                  <a:lnTo>
                    <a:pt x="881" y="1872"/>
                  </a:lnTo>
                  <a:lnTo>
                    <a:pt x="977" y="1680"/>
                  </a:lnTo>
                  <a:lnTo>
                    <a:pt x="1025" y="1488"/>
                  </a:lnTo>
                  <a:lnTo>
                    <a:pt x="1073" y="1392"/>
                  </a:lnTo>
                  <a:lnTo>
                    <a:pt x="1169" y="1344"/>
                  </a:lnTo>
                  <a:lnTo>
                    <a:pt x="1265" y="1344"/>
                  </a:lnTo>
                  <a:lnTo>
                    <a:pt x="1361" y="1392"/>
                  </a:lnTo>
                  <a:lnTo>
                    <a:pt x="1396" y="1489"/>
                  </a:lnTo>
                  <a:lnTo>
                    <a:pt x="1457" y="1584"/>
                  </a:lnTo>
                  <a:lnTo>
                    <a:pt x="1489" y="1674"/>
                  </a:lnTo>
                  <a:lnTo>
                    <a:pt x="1592" y="1777"/>
                  </a:lnTo>
                  <a:lnTo>
                    <a:pt x="1745" y="1776"/>
                  </a:lnTo>
                  <a:lnTo>
                    <a:pt x="1841" y="1680"/>
                  </a:lnTo>
                  <a:lnTo>
                    <a:pt x="1904" y="1558"/>
                  </a:lnTo>
                  <a:lnTo>
                    <a:pt x="1985" y="1392"/>
                  </a:lnTo>
                  <a:lnTo>
                    <a:pt x="2081" y="1152"/>
                  </a:lnTo>
                  <a:lnTo>
                    <a:pt x="2129" y="912"/>
                  </a:lnTo>
                  <a:lnTo>
                    <a:pt x="2225" y="576"/>
                  </a:lnTo>
                  <a:lnTo>
                    <a:pt x="2285" y="335"/>
                  </a:lnTo>
                  <a:lnTo>
                    <a:pt x="2417" y="144"/>
                  </a:lnTo>
                  <a:lnTo>
                    <a:pt x="2513" y="0"/>
                  </a:lnTo>
                  <a:lnTo>
                    <a:pt x="2609" y="0"/>
                  </a:lnTo>
                  <a:lnTo>
                    <a:pt x="2753" y="48"/>
                  </a:lnTo>
                  <a:lnTo>
                    <a:pt x="2801" y="144"/>
                  </a:lnTo>
                  <a:lnTo>
                    <a:pt x="2897" y="336"/>
                  </a:lnTo>
                  <a:lnTo>
                    <a:pt x="2966" y="462"/>
                  </a:lnTo>
                  <a:lnTo>
                    <a:pt x="3058" y="566"/>
                  </a:lnTo>
                  <a:lnTo>
                    <a:pt x="3185" y="600"/>
                  </a:lnTo>
                  <a:lnTo>
                    <a:pt x="3425" y="624"/>
                  </a:lnTo>
                  <a:lnTo>
                    <a:pt x="3617" y="624"/>
                  </a:lnTo>
                  <a:lnTo>
                    <a:pt x="3716" y="612"/>
                  </a:lnTo>
                </a:path>
              </a:pathLst>
            </a:custGeom>
            <a:noFill/>
            <a:ln w="28575" cmpd="sng">
              <a:solidFill>
                <a:schemeClr val="accent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36883" name="Text Box 72"/>
            <p:cNvSpPr txBox="1">
              <a:spLocks noChangeArrowheads="1"/>
            </p:cNvSpPr>
            <p:nvPr/>
          </p:nvSpPr>
          <p:spPr bwMode="auto">
            <a:xfrm>
              <a:off x="4548" y="3540"/>
              <a:ext cx="2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800" b="1">
                  <a:solidFill>
                    <a:srgbClr val="800000"/>
                  </a:solidFill>
                  <a:latin typeface="Tahoma" panose="020B0604030504040204" pitchFamily="34" charset="0"/>
                </a:rPr>
                <a:t>R</a:t>
              </a:r>
            </a:p>
          </p:txBody>
        </p:sp>
        <p:sp>
          <p:nvSpPr>
            <p:cNvPr id="36884" name="Text Box 73"/>
            <p:cNvSpPr txBox="1">
              <a:spLocks noChangeArrowheads="1"/>
            </p:cNvSpPr>
            <p:nvPr/>
          </p:nvSpPr>
          <p:spPr bwMode="auto">
            <a:xfrm>
              <a:off x="4920" y="3441"/>
              <a:ext cx="33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800" b="1">
                  <a:solidFill>
                    <a:srgbClr val="800000"/>
                  </a:solidFill>
                  <a:latin typeface="Tahoma" panose="020B0604030504040204" pitchFamily="34" charset="0"/>
                </a:rPr>
                <a:t>I</a:t>
              </a:r>
            </a:p>
          </p:txBody>
        </p:sp>
        <p:sp>
          <p:nvSpPr>
            <p:cNvPr id="36885" name="Text Box 74"/>
            <p:cNvSpPr txBox="1">
              <a:spLocks noChangeArrowheads="1"/>
            </p:cNvSpPr>
            <p:nvPr/>
          </p:nvSpPr>
          <p:spPr bwMode="auto">
            <a:xfrm>
              <a:off x="5376" y="3093"/>
              <a:ext cx="43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800" b="1">
                  <a:solidFill>
                    <a:srgbClr val="800000"/>
                  </a:solidFill>
                  <a:latin typeface="Tahoma" panose="020B0604030504040204" pitchFamily="34" charset="0"/>
                </a:rPr>
                <a:t>P</a:t>
              </a:r>
            </a:p>
          </p:txBody>
        </p:sp>
      </p:grpSp>
    </p:spTree>
    <p:custDataLst>
      <p:tags r:id="rId2"/>
    </p:custData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1000"/>
                                  </p:stCondLst>
                                  <p:childTnLst>
                                    <p:set>
                                      <p:cBhvr>
                                        <p:cTn id="6" dur="1" fill="hold">
                                          <p:stCondLst>
                                            <p:cond delay="0"/>
                                          </p:stCondLst>
                                        </p:cTn>
                                        <p:tgtEl>
                                          <p:spTgt spid="46124"/>
                                        </p:tgtEl>
                                        <p:attrNameLst>
                                          <p:attrName>style.visibility</p:attrName>
                                        </p:attrNameLst>
                                      </p:cBhvr>
                                      <p:to>
                                        <p:strVal val="visible"/>
                                      </p:to>
                                    </p:set>
                                    <p:animEffect transition="in" filter="wipe(left)">
                                      <p:cBhvr>
                                        <p:cTn id="7" dur="500"/>
                                        <p:tgtEl>
                                          <p:spTgt spid="461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6120"/>
                                        </p:tgtEl>
                                        <p:attrNameLst>
                                          <p:attrName>style.visibility</p:attrName>
                                        </p:attrNameLst>
                                      </p:cBhvr>
                                      <p:to>
                                        <p:strVal val="visible"/>
                                      </p:to>
                                    </p:set>
                                    <p:animEffect transition="in" filter="dissolve">
                                      <p:cBhvr>
                                        <p:cTn id="12" dur="500"/>
                                        <p:tgtEl>
                                          <p:spTgt spid="46120"/>
                                        </p:tgtEl>
                                      </p:cBhvr>
                                    </p:animEffect>
                                  </p:childTnLst>
                                </p:cTn>
                              </p:par>
                            </p:childTnLst>
                          </p:cTn>
                        </p:par>
                        <p:par>
                          <p:cTn id="13" fill="hold" nodeType="afterGroup">
                            <p:stCondLst>
                              <p:cond delay="500"/>
                            </p:stCondLst>
                            <p:childTnLst>
                              <p:par>
                                <p:cTn id="14" presetID="9" presetClass="entr" presetSubtype="0" fill="hold" nodeType="afterEffect">
                                  <p:stCondLst>
                                    <p:cond delay="0"/>
                                  </p:stCondLst>
                                  <p:childTnLst>
                                    <p:set>
                                      <p:cBhvr>
                                        <p:cTn id="15" dur="1" fill="hold">
                                          <p:stCondLst>
                                            <p:cond delay="0"/>
                                          </p:stCondLst>
                                        </p:cTn>
                                        <p:tgtEl>
                                          <p:spTgt spid="46126"/>
                                        </p:tgtEl>
                                        <p:attrNameLst>
                                          <p:attrName>style.visibility</p:attrName>
                                        </p:attrNameLst>
                                      </p:cBhvr>
                                      <p:to>
                                        <p:strVal val="visible"/>
                                      </p:to>
                                    </p:set>
                                    <p:animEffect transition="in" filter="dissolve">
                                      <p:cBhvr>
                                        <p:cTn id="16" dur="500"/>
                                        <p:tgtEl>
                                          <p:spTgt spid="461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46117"/>
                                        </p:tgtEl>
                                        <p:attrNameLst>
                                          <p:attrName>style.visibility</p:attrName>
                                        </p:attrNameLst>
                                      </p:cBhvr>
                                      <p:to>
                                        <p:strVal val="visible"/>
                                      </p:to>
                                    </p:set>
                                    <p:animEffect transition="in" filter="wipe(left)">
                                      <p:cBhvr>
                                        <p:cTn id="21" dur="500"/>
                                        <p:tgtEl>
                                          <p:spTgt spid="46117"/>
                                        </p:tgtEl>
                                      </p:cBhvr>
                                    </p:animEffect>
                                  </p:childTnLst>
                                  <p:subTnLst>
                                    <p:cmd type="evt" cmd="onstopaudio">
                                      <p:cBhvr>
                                        <p:cTn display="0" masterRel="sameClick">
                                          <p:stCondLst>
                                            <p:cond evt="begin" delay="0">
                                              <p:tn val="19"/>
                                            </p:cond>
                                          </p:stCondLst>
                                        </p:cTn>
                                        <p:tgtEl>
                                          <p:sldTgt/>
                                        </p:tgtEl>
                                      </p:cBhvr>
                                    </p:cmd>
                                  </p:sub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46125"/>
                                        </p:tgtEl>
                                        <p:attrNameLst>
                                          <p:attrName>style.visibility</p:attrName>
                                        </p:attrNameLst>
                                      </p:cBhvr>
                                      <p:to>
                                        <p:strVal val="visible"/>
                                      </p:to>
                                    </p:set>
                                    <p:animEffect transition="in" filter="wipe(left)">
                                      <p:cBhvr>
                                        <p:cTn id="25" dur="500"/>
                                        <p:tgtEl>
                                          <p:spTgt spid="4612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2" fill="hold" grpId="0" nodeType="clickEffect">
                                  <p:stCondLst>
                                    <p:cond delay="0"/>
                                  </p:stCondLst>
                                  <p:childTnLst>
                                    <p:set>
                                      <p:cBhvr>
                                        <p:cTn id="29" dur="1" fill="hold">
                                          <p:stCondLst>
                                            <p:cond delay="0"/>
                                          </p:stCondLst>
                                        </p:cTn>
                                        <p:tgtEl>
                                          <p:spTgt spid="46082"/>
                                        </p:tgtEl>
                                        <p:attrNameLst>
                                          <p:attrName>style.visibility</p:attrName>
                                        </p:attrNameLst>
                                      </p:cBhvr>
                                      <p:to>
                                        <p:strVal val="visible"/>
                                      </p:to>
                                    </p:set>
                                    <p:anim calcmode="lin" valueType="num">
                                      <p:cBhvr>
                                        <p:cTn id="30" dur="500" fill="hold"/>
                                        <p:tgtEl>
                                          <p:spTgt spid="46082"/>
                                        </p:tgtEl>
                                        <p:attrNameLst>
                                          <p:attrName>ppt_x</p:attrName>
                                        </p:attrNameLst>
                                      </p:cBhvr>
                                      <p:tavLst>
                                        <p:tav tm="0">
                                          <p:val>
                                            <p:strVal val="#ppt_x+#ppt_w/2"/>
                                          </p:val>
                                        </p:tav>
                                        <p:tav tm="100000">
                                          <p:val>
                                            <p:strVal val="#ppt_x"/>
                                          </p:val>
                                        </p:tav>
                                      </p:tavLst>
                                    </p:anim>
                                    <p:anim calcmode="lin" valueType="num">
                                      <p:cBhvr>
                                        <p:cTn id="31" dur="500" fill="hold"/>
                                        <p:tgtEl>
                                          <p:spTgt spid="46082"/>
                                        </p:tgtEl>
                                        <p:attrNameLst>
                                          <p:attrName>ppt_y</p:attrName>
                                        </p:attrNameLst>
                                      </p:cBhvr>
                                      <p:tavLst>
                                        <p:tav tm="0">
                                          <p:val>
                                            <p:strVal val="#ppt_y"/>
                                          </p:val>
                                        </p:tav>
                                        <p:tav tm="100000">
                                          <p:val>
                                            <p:strVal val="#ppt_y"/>
                                          </p:val>
                                        </p:tav>
                                      </p:tavLst>
                                    </p:anim>
                                    <p:anim calcmode="lin" valueType="num">
                                      <p:cBhvr>
                                        <p:cTn id="32" dur="500" fill="hold"/>
                                        <p:tgtEl>
                                          <p:spTgt spid="46082"/>
                                        </p:tgtEl>
                                        <p:attrNameLst>
                                          <p:attrName>ppt_w</p:attrName>
                                        </p:attrNameLst>
                                      </p:cBhvr>
                                      <p:tavLst>
                                        <p:tav tm="0">
                                          <p:val>
                                            <p:fltVal val="0"/>
                                          </p:val>
                                        </p:tav>
                                        <p:tav tm="100000">
                                          <p:val>
                                            <p:strVal val="#ppt_w"/>
                                          </p:val>
                                        </p:tav>
                                      </p:tavLst>
                                    </p:anim>
                                    <p:anim calcmode="lin" valueType="num">
                                      <p:cBhvr>
                                        <p:cTn id="33" dur="500" fill="hold"/>
                                        <p:tgtEl>
                                          <p:spTgt spid="46082"/>
                                        </p:tgtEl>
                                        <p:attrNameLst>
                                          <p:attrName>ppt_h</p:attrName>
                                        </p:attrNameLst>
                                      </p:cBhvr>
                                      <p:tavLst>
                                        <p:tav tm="0">
                                          <p:val>
                                            <p:strVal val="#ppt_h"/>
                                          </p:val>
                                        </p:tav>
                                        <p:tav tm="100000">
                                          <p:val>
                                            <p:strVal val="#ppt_h"/>
                                          </p:val>
                                        </p:tav>
                                      </p:tavLst>
                                    </p:anim>
                                  </p:childTnLst>
                                </p:cTn>
                              </p:par>
                            </p:childTnLst>
                          </p:cTn>
                        </p:par>
                        <p:par>
                          <p:cTn id="34" fill="hold" nodeType="afterGroup">
                            <p:stCondLst>
                              <p:cond delay="500"/>
                            </p:stCondLst>
                            <p:childTnLst>
                              <p:par>
                                <p:cTn id="35" presetID="12" presetClass="entr" presetSubtype="4" fill="hold" nodeType="afterEffect">
                                  <p:stCondLst>
                                    <p:cond delay="0"/>
                                  </p:stCondLst>
                                  <p:childTnLst>
                                    <p:set>
                                      <p:cBhvr>
                                        <p:cTn id="36" dur="1" fill="hold">
                                          <p:stCondLst>
                                            <p:cond delay="0"/>
                                          </p:stCondLst>
                                        </p:cTn>
                                        <p:tgtEl>
                                          <p:spTgt spid="46145"/>
                                        </p:tgtEl>
                                        <p:attrNameLst>
                                          <p:attrName>style.visibility</p:attrName>
                                        </p:attrNameLst>
                                      </p:cBhvr>
                                      <p:to>
                                        <p:strVal val="visible"/>
                                      </p:to>
                                    </p:set>
                                    <p:anim calcmode="lin" valueType="num">
                                      <p:cBhvr additive="base">
                                        <p:cTn id="37" dur="500"/>
                                        <p:tgtEl>
                                          <p:spTgt spid="46145"/>
                                        </p:tgtEl>
                                        <p:attrNameLst>
                                          <p:attrName>ppt_y</p:attrName>
                                        </p:attrNameLst>
                                      </p:cBhvr>
                                      <p:tavLst>
                                        <p:tav tm="0">
                                          <p:val>
                                            <p:strVal val="#ppt_y+#ppt_h*1.125000"/>
                                          </p:val>
                                        </p:tav>
                                        <p:tav tm="100000">
                                          <p:val>
                                            <p:strVal val="#ppt_y"/>
                                          </p:val>
                                        </p:tav>
                                      </p:tavLst>
                                    </p:anim>
                                    <p:animEffect transition="in" filter="wipe(up)">
                                      <p:cBhvr>
                                        <p:cTn id="38" dur="500"/>
                                        <p:tgtEl>
                                          <p:spTgt spid="46145"/>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46090"/>
                                        </p:tgtEl>
                                        <p:attrNameLst>
                                          <p:attrName>style.visibility</p:attrName>
                                        </p:attrNameLst>
                                      </p:cBhvr>
                                      <p:to>
                                        <p:strVal val="visible"/>
                                      </p:to>
                                    </p:set>
                                    <p:animEffect transition="in" filter="wipe(left)">
                                      <p:cBhvr>
                                        <p:cTn id="43" dur="500"/>
                                        <p:tgtEl>
                                          <p:spTgt spid="46090"/>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8" fill="hold" nodeType="clickEffect">
                                  <p:stCondLst>
                                    <p:cond delay="0"/>
                                  </p:stCondLst>
                                  <p:childTnLst>
                                    <p:set>
                                      <p:cBhvr>
                                        <p:cTn id="47" dur="1" fill="hold">
                                          <p:stCondLst>
                                            <p:cond delay="0"/>
                                          </p:stCondLst>
                                        </p:cTn>
                                        <p:tgtEl>
                                          <p:spTgt spid="46115"/>
                                        </p:tgtEl>
                                        <p:attrNameLst>
                                          <p:attrName>style.visibility</p:attrName>
                                        </p:attrNameLst>
                                      </p:cBhvr>
                                      <p:to>
                                        <p:strVal val="visible"/>
                                      </p:to>
                                    </p:set>
                                    <p:animEffect transition="in" filter="wipe(left)">
                                      <p:cBhvr>
                                        <p:cTn id="48" dur="500"/>
                                        <p:tgtEl>
                                          <p:spTgt spid="46115"/>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2" fill="hold" nodeType="clickEffect">
                                  <p:stCondLst>
                                    <p:cond delay="0"/>
                                  </p:stCondLst>
                                  <p:childTnLst>
                                    <p:set>
                                      <p:cBhvr>
                                        <p:cTn id="52" dur="1" fill="hold">
                                          <p:stCondLst>
                                            <p:cond delay="0"/>
                                          </p:stCondLst>
                                        </p:cTn>
                                        <p:tgtEl>
                                          <p:spTgt spid="46146"/>
                                        </p:tgtEl>
                                        <p:attrNameLst>
                                          <p:attrName>style.visibility</p:attrName>
                                        </p:attrNameLst>
                                      </p:cBhvr>
                                      <p:to>
                                        <p:strVal val="visible"/>
                                      </p:to>
                                    </p:set>
                                    <p:anim calcmode="lin" valueType="num">
                                      <p:cBhvr additive="base">
                                        <p:cTn id="53" dur="500"/>
                                        <p:tgtEl>
                                          <p:spTgt spid="46146"/>
                                        </p:tgtEl>
                                        <p:attrNameLst>
                                          <p:attrName>ppt_x</p:attrName>
                                        </p:attrNameLst>
                                      </p:cBhvr>
                                      <p:tavLst>
                                        <p:tav tm="0">
                                          <p:val>
                                            <p:strVal val="#ppt_x+#ppt_w*1.125000"/>
                                          </p:val>
                                        </p:tav>
                                        <p:tav tm="100000">
                                          <p:val>
                                            <p:strVal val="#ppt_x"/>
                                          </p:val>
                                        </p:tav>
                                      </p:tavLst>
                                    </p:anim>
                                    <p:animEffect transition="in" filter="wipe(left)">
                                      <p:cBhvr>
                                        <p:cTn id="54" dur="500"/>
                                        <p:tgtEl>
                                          <p:spTgt spid="4614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9" fill="hold" nodeType="clickEffect">
                                  <p:stCondLst>
                                    <p:cond delay="0"/>
                                  </p:stCondLst>
                                  <p:childTnLst>
                                    <p:set>
                                      <p:cBhvr>
                                        <p:cTn id="58" dur="1" fill="hold">
                                          <p:stCondLst>
                                            <p:cond delay="0"/>
                                          </p:stCondLst>
                                        </p:cTn>
                                        <p:tgtEl>
                                          <p:spTgt spid="46155"/>
                                        </p:tgtEl>
                                        <p:attrNameLst>
                                          <p:attrName>style.visibility</p:attrName>
                                        </p:attrNameLst>
                                      </p:cBhvr>
                                      <p:to>
                                        <p:strVal val="visible"/>
                                      </p:to>
                                    </p:set>
                                    <p:anim calcmode="lin" valueType="num">
                                      <p:cBhvr additive="base">
                                        <p:cTn id="59" dur="500" fill="hold"/>
                                        <p:tgtEl>
                                          <p:spTgt spid="46155"/>
                                        </p:tgtEl>
                                        <p:attrNameLst>
                                          <p:attrName>ppt_x</p:attrName>
                                        </p:attrNameLst>
                                      </p:cBhvr>
                                      <p:tavLst>
                                        <p:tav tm="0">
                                          <p:val>
                                            <p:strVal val="0-#ppt_w/2"/>
                                          </p:val>
                                        </p:tav>
                                        <p:tav tm="100000">
                                          <p:val>
                                            <p:strVal val="#ppt_x"/>
                                          </p:val>
                                        </p:tav>
                                      </p:tavLst>
                                    </p:anim>
                                    <p:anim calcmode="lin" valueType="num">
                                      <p:cBhvr additive="base">
                                        <p:cTn id="60" dur="500" fill="hold"/>
                                        <p:tgtEl>
                                          <p:spTgt spid="4615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12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1"/>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8915" name="Footer Placeholder 2"/>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71682" name="AutoShape 1026">
            <a:hlinkClick r:id="rId2" action="ppaction://hlinksldjump"/>
          </p:cNvPr>
          <p:cNvSpPr>
            <a:spLocks noChangeArrowheads="1"/>
          </p:cNvSpPr>
          <p:nvPr/>
        </p:nvSpPr>
        <p:spPr bwMode="auto">
          <a:xfrm>
            <a:off x="1600200" y="1257300"/>
            <a:ext cx="5105400" cy="4343400"/>
          </a:xfrm>
          <a:prstGeom prst="octagon">
            <a:avLst>
              <a:gd name="adj" fmla="val 30162"/>
            </a:avLst>
          </a:prstGeom>
          <a:solidFill>
            <a:srgbClr val="FFCBCB"/>
          </a:solidFill>
          <a:ln w="1524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8800" b="1">
                <a:solidFill>
                  <a:srgbClr val="FF0000"/>
                </a:solidFill>
                <a:latin typeface="Tahoma" panose="020B0604030504040204" pitchFamily="34" charset="0"/>
              </a:rPr>
              <a:t>STOP</a:t>
            </a:r>
          </a:p>
          <a:p>
            <a:pPr algn="ctr">
              <a:spcBef>
                <a:spcPct val="0"/>
              </a:spcBef>
              <a:buFontTx/>
              <a:buNone/>
            </a:pPr>
            <a:r>
              <a:rPr lang="en-US" altLang="en-US" sz="8800" b="1">
                <a:solidFill>
                  <a:srgbClr val="FF0000"/>
                </a:solidFill>
                <a:latin typeface="Tahoma" panose="020B0604030504040204" pitchFamily="34" charset="0"/>
              </a:rPr>
              <a:t>HERE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Effect transition="in" filter="dissolve">
                                      <p:cBhvr>
                                        <p:cTn id="7" dur="500"/>
                                        <p:tgtEl>
                                          <p:spTgt spid="71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6147"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pic>
        <p:nvPicPr>
          <p:cNvPr id="14348" name="Picture 1036" descr="C:\Documents and Settings\gary\My Documents\School work\chemistry\pictures\animation &amp; simulated experiments\animations and clipart\snooz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057400"/>
            <a:ext cx="7254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1037" descr="C:\Documents and Settings\gary\My Documents\School work\chemistry\pictures\animation &amp; simulated experiments\animations and clipart\snooz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429000"/>
            <a:ext cx="7254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50" name="Picture 1038" descr="C:\Documents and Settings\gary\My Documents\School work\chemistry\pictures\animation &amp; simulated experiments\animations and clipart\snooz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724400"/>
            <a:ext cx="7254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1" name="Rectangle 1026" descr="Purple mesh"/>
          <p:cNvSpPr>
            <a:spLocks noGrp="1" noChangeArrowheads="1"/>
          </p:cNvSpPr>
          <p:nvPr>
            <p:ph type="title"/>
          </p:nvPr>
        </p:nvSpPr>
        <p:spPr>
          <a:xfrm>
            <a:off x="2438400" y="304800"/>
            <a:ext cx="3962400" cy="762000"/>
          </a:xfrm>
          <a:blipFill dpi="0" rotWithShape="0">
            <a:blip r:embed="rId4"/>
            <a:srcRect/>
            <a:tile tx="0" ty="0" sx="100000" sy="100000" flip="none" algn="tl"/>
          </a:blipFill>
          <a:ln w="19050">
            <a:solidFill>
              <a:schemeClr val="tx1"/>
            </a:solidFill>
            <a:miter lim="800000"/>
            <a:headEnd/>
            <a:tailEnd/>
          </a:ln>
        </p:spPr>
        <p:txBody>
          <a:bodyPr/>
          <a:lstStyle/>
          <a:p>
            <a:r>
              <a:rPr lang="en-US" altLang="en-US" smtClean="0">
                <a:solidFill>
                  <a:schemeClr val="tx1"/>
                </a:solidFill>
              </a:rPr>
              <a:t>OVERVIEW</a:t>
            </a:r>
            <a:endParaRPr lang="en-US" altLang="en-US" smtClean="0"/>
          </a:p>
        </p:txBody>
      </p:sp>
      <p:sp>
        <p:nvSpPr>
          <p:cNvPr id="6152" name="Rectangle 1027"/>
          <p:cNvSpPr>
            <a:spLocks noGrp="1" noChangeArrowheads="1"/>
          </p:cNvSpPr>
          <p:nvPr>
            <p:ph type="body" idx="1"/>
          </p:nvPr>
        </p:nvSpPr>
        <p:spPr>
          <a:xfrm>
            <a:off x="457200" y="1295400"/>
            <a:ext cx="7772400" cy="762000"/>
          </a:xfrm>
        </p:spPr>
        <p:txBody>
          <a:bodyPr/>
          <a:lstStyle/>
          <a:p>
            <a:pPr>
              <a:buFontTx/>
              <a:buNone/>
            </a:pPr>
            <a:r>
              <a:rPr lang="en-US" altLang="en-US" smtClean="0"/>
              <a:t>There are three key ideas in this topic</a:t>
            </a:r>
          </a:p>
        </p:txBody>
      </p:sp>
      <p:sp>
        <p:nvSpPr>
          <p:cNvPr id="14340" name="Text Box 1028" descr="Purple mesh"/>
          <p:cNvSpPr txBox="1">
            <a:spLocks noChangeArrowheads="1"/>
          </p:cNvSpPr>
          <p:nvPr/>
        </p:nvSpPr>
        <p:spPr bwMode="auto">
          <a:xfrm>
            <a:off x="1098550" y="2271713"/>
            <a:ext cx="8001000" cy="579437"/>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a:solidFill>
                  <a:schemeClr val="folHlink"/>
                </a:solidFill>
                <a:latin typeface="Tahoma" panose="020B0604030504040204" pitchFamily="34" charset="0"/>
              </a:rPr>
              <a:t>REACTION RATES : </a:t>
            </a:r>
            <a:r>
              <a:rPr lang="en-US" altLang="en-US" sz="1800" b="1">
                <a:solidFill>
                  <a:schemeClr val="folHlink"/>
                </a:solidFill>
                <a:latin typeface="Tahoma" panose="020B0604030504040204" pitchFamily="34" charset="0"/>
              </a:rPr>
              <a:t>AN ACCIDENT WAITING TO HAPPEN</a:t>
            </a:r>
            <a:endParaRPr lang="en-US" altLang="en-US" b="1">
              <a:solidFill>
                <a:schemeClr val="folHlink"/>
              </a:solidFill>
              <a:latin typeface="Tahoma" panose="020B0604030504040204" pitchFamily="34" charset="0"/>
            </a:endParaRPr>
          </a:p>
        </p:txBody>
      </p:sp>
      <p:sp>
        <p:nvSpPr>
          <p:cNvPr id="14341" name="Text Box 1029" descr="Purple mesh"/>
          <p:cNvSpPr txBox="1">
            <a:spLocks noChangeArrowheads="1"/>
          </p:cNvSpPr>
          <p:nvPr/>
        </p:nvSpPr>
        <p:spPr bwMode="auto">
          <a:xfrm>
            <a:off x="1108075" y="3559175"/>
            <a:ext cx="7620000" cy="579438"/>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n-US" altLang="en-US">
                <a:solidFill>
                  <a:schemeClr val="folHlink"/>
                </a:solidFill>
                <a:latin typeface="Tahoma" panose="020B0604030504040204" pitchFamily="34" charset="0"/>
              </a:rPr>
              <a:t>FACTORS AFFECTING REACTION RATES</a:t>
            </a:r>
          </a:p>
        </p:txBody>
      </p:sp>
      <p:sp>
        <p:nvSpPr>
          <p:cNvPr id="14342" name="Text Box 1030" descr="Purple mesh"/>
          <p:cNvSpPr txBox="1">
            <a:spLocks noChangeArrowheads="1"/>
          </p:cNvSpPr>
          <p:nvPr/>
        </p:nvSpPr>
        <p:spPr bwMode="auto">
          <a:xfrm>
            <a:off x="1098550" y="4876800"/>
            <a:ext cx="5867400" cy="579438"/>
          </a:xfrm>
          <a:prstGeom prst="rect">
            <a:avLst/>
          </a:prstGeom>
          <a:noFill/>
          <a:ln>
            <a:noFill/>
          </a:ln>
          <a:effectLst/>
          <a:extLst>
            <a:ext uri="{909E8E84-426E-40DD-AFC4-6F175D3DCCD1}">
              <a14:hiddenFill xmlns:a14="http://schemas.microsoft.com/office/drawing/2010/main">
                <a:blipFill dpi="0" rotWithShape="0">
                  <a:blip r:embed="rId4"/>
                  <a:srcRect/>
                  <a:tile tx="0" ty="0" sx="100000" sy="100000" flip="none" algn="tl"/>
                </a:blipFill>
              </a14:hiddenFill>
            </a:ext>
            <a:ext uri="{91240B29-F687-4F45-9708-019B960494DF}">
              <a14:hiddenLine xmlns:a14="http://schemas.microsoft.com/office/drawing/2010/main" w="952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50000"/>
              </a:spcBef>
              <a:buFontTx/>
              <a:buNone/>
            </a:pPr>
            <a:r>
              <a:rPr lang="en-US" altLang="en-US">
                <a:solidFill>
                  <a:schemeClr val="folHlink"/>
                </a:solidFill>
                <a:latin typeface="Tahoma" panose="020B0604030504040204" pitchFamily="34" charset="0"/>
              </a:rPr>
              <a:t>REACTION RATE MECHANISMS</a:t>
            </a:r>
          </a:p>
        </p:txBody>
      </p:sp>
      <p:grpSp>
        <p:nvGrpSpPr>
          <p:cNvPr id="14354" name="Group 1042"/>
          <p:cNvGrpSpPr>
            <a:grpSpLocks/>
          </p:cNvGrpSpPr>
          <p:nvPr/>
        </p:nvGrpSpPr>
        <p:grpSpPr bwMode="auto">
          <a:xfrm>
            <a:off x="381000" y="2057400"/>
            <a:ext cx="762000" cy="914400"/>
            <a:chOff x="4656" y="864"/>
            <a:chExt cx="480" cy="576"/>
          </a:xfrm>
        </p:grpSpPr>
        <p:sp>
          <p:nvSpPr>
            <p:cNvPr id="6163" name="Rectangle 1040"/>
            <p:cNvSpPr>
              <a:spLocks noChangeArrowheads="1"/>
            </p:cNvSpPr>
            <p:nvPr/>
          </p:nvSpPr>
          <p:spPr bwMode="auto">
            <a:xfrm>
              <a:off x="4656" y="864"/>
              <a:ext cx="480"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6164" name="Rectangle 1032"/>
            <p:cNvSpPr>
              <a:spLocks noChangeArrowheads="1"/>
            </p:cNvSpPr>
            <p:nvPr/>
          </p:nvSpPr>
          <p:spPr bwMode="auto">
            <a:xfrm>
              <a:off x="4752" y="998"/>
              <a:ext cx="334" cy="36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1.</a:t>
              </a:r>
              <a:endParaRPr lang="en-GB" altLang="en-US">
                <a:solidFill>
                  <a:schemeClr val="folHlink"/>
                </a:solidFill>
                <a:latin typeface="Tahoma" panose="020B0604030504040204" pitchFamily="34" charset="0"/>
              </a:endParaRPr>
            </a:p>
          </p:txBody>
        </p:sp>
      </p:grpSp>
      <p:grpSp>
        <p:nvGrpSpPr>
          <p:cNvPr id="14355" name="Group 1043"/>
          <p:cNvGrpSpPr>
            <a:grpSpLocks/>
          </p:cNvGrpSpPr>
          <p:nvPr/>
        </p:nvGrpSpPr>
        <p:grpSpPr bwMode="auto">
          <a:xfrm>
            <a:off x="381000" y="3429000"/>
            <a:ext cx="762000" cy="914400"/>
            <a:chOff x="4656" y="1714"/>
            <a:chExt cx="480" cy="576"/>
          </a:xfrm>
        </p:grpSpPr>
        <p:sp>
          <p:nvSpPr>
            <p:cNvPr id="6161" name="Rectangle 1039"/>
            <p:cNvSpPr>
              <a:spLocks noChangeArrowheads="1"/>
            </p:cNvSpPr>
            <p:nvPr/>
          </p:nvSpPr>
          <p:spPr bwMode="auto">
            <a:xfrm>
              <a:off x="4656" y="1714"/>
              <a:ext cx="480"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6162" name="Rectangle 1033"/>
            <p:cNvSpPr>
              <a:spLocks noChangeArrowheads="1"/>
            </p:cNvSpPr>
            <p:nvPr/>
          </p:nvSpPr>
          <p:spPr bwMode="auto">
            <a:xfrm>
              <a:off x="4752" y="1795"/>
              <a:ext cx="334" cy="36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2.</a:t>
              </a:r>
              <a:endParaRPr lang="en-GB" altLang="en-US">
                <a:solidFill>
                  <a:schemeClr val="folHlink"/>
                </a:solidFill>
                <a:latin typeface="Tahoma" panose="020B0604030504040204" pitchFamily="34" charset="0"/>
              </a:endParaRPr>
            </a:p>
          </p:txBody>
        </p:sp>
      </p:grpSp>
      <p:grpSp>
        <p:nvGrpSpPr>
          <p:cNvPr id="14356" name="Group 1044"/>
          <p:cNvGrpSpPr>
            <a:grpSpLocks/>
          </p:cNvGrpSpPr>
          <p:nvPr/>
        </p:nvGrpSpPr>
        <p:grpSpPr bwMode="auto">
          <a:xfrm>
            <a:off x="381000" y="4724400"/>
            <a:ext cx="762000" cy="914400"/>
            <a:chOff x="4608" y="2620"/>
            <a:chExt cx="480" cy="576"/>
          </a:xfrm>
        </p:grpSpPr>
        <p:sp>
          <p:nvSpPr>
            <p:cNvPr id="6159" name="Rectangle 1041"/>
            <p:cNvSpPr>
              <a:spLocks noChangeArrowheads="1"/>
            </p:cNvSpPr>
            <p:nvPr/>
          </p:nvSpPr>
          <p:spPr bwMode="auto">
            <a:xfrm>
              <a:off x="4608" y="2620"/>
              <a:ext cx="480" cy="576"/>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6160" name="Rectangle 1034"/>
            <p:cNvSpPr>
              <a:spLocks noChangeArrowheads="1"/>
            </p:cNvSpPr>
            <p:nvPr/>
          </p:nvSpPr>
          <p:spPr bwMode="auto">
            <a:xfrm>
              <a:off x="4704" y="2707"/>
              <a:ext cx="334" cy="36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3.</a:t>
              </a:r>
              <a:endParaRPr lang="en-GB" altLang="en-US">
                <a:solidFill>
                  <a:schemeClr val="folHlink"/>
                </a:solidFill>
                <a:latin typeface="Tahoma" panose="020B0604030504040204" pitchFamily="34" charset="0"/>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4348"/>
                                        </p:tgtEl>
                                        <p:attrNameLst>
                                          <p:attrName>style.visibility</p:attrName>
                                        </p:attrNameLst>
                                      </p:cBhvr>
                                      <p:to>
                                        <p:strVal val="visible"/>
                                      </p:to>
                                    </p:set>
                                    <p:anim calcmode="lin" valueType="num">
                                      <p:cBhvr>
                                        <p:cTn id="7" dur="1000" fill="hold"/>
                                        <p:tgtEl>
                                          <p:spTgt spid="14348"/>
                                        </p:tgtEl>
                                        <p:attrNameLst>
                                          <p:attrName>ppt_w</p:attrName>
                                        </p:attrNameLst>
                                      </p:cBhvr>
                                      <p:tavLst>
                                        <p:tav tm="0">
                                          <p:val>
                                            <p:fltVal val="0"/>
                                          </p:val>
                                        </p:tav>
                                        <p:tav tm="100000">
                                          <p:val>
                                            <p:strVal val="#ppt_w"/>
                                          </p:val>
                                        </p:tav>
                                      </p:tavLst>
                                    </p:anim>
                                    <p:anim calcmode="lin" valueType="num">
                                      <p:cBhvr>
                                        <p:cTn id="8" dur="1000" fill="hold"/>
                                        <p:tgtEl>
                                          <p:spTgt spid="14348"/>
                                        </p:tgtEl>
                                        <p:attrNameLst>
                                          <p:attrName>ppt_h</p:attrName>
                                        </p:attrNameLst>
                                      </p:cBhvr>
                                      <p:tavLst>
                                        <p:tav tm="0">
                                          <p:val>
                                            <p:fltVal val="0"/>
                                          </p:val>
                                        </p:tav>
                                        <p:tav tm="100000">
                                          <p:val>
                                            <p:strVal val="#ppt_h"/>
                                          </p:val>
                                        </p:tav>
                                      </p:tavLst>
                                    </p:anim>
                                    <p:anim calcmode="lin" valueType="num">
                                      <p:cBhvr>
                                        <p:cTn id="9" dur="1000" fill="hold"/>
                                        <p:tgtEl>
                                          <p:spTgt spid="1434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4348"/>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4340"/>
                                        </p:tgtEl>
                                        <p:attrNameLst>
                                          <p:attrName>style.visibility</p:attrName>
                                        </p:attrNameLst>
                                      </p:cBhvr>
                                      <p:to>
                                        <p:strVal val="visible"/>
                                      </p:to>
                                    </p:set>
                                    <p:animEffect transition="in" filter="wipe(left)">
                                      <p:cBhvr>
                                        <p:cTn id="14" dur="500"/>
                                        <p:tgtEl>
                                          <p:spTgt spid="14340"/>
                                        </p:tgtEl>
                                      </p:cBhvr>
                                    </p:animEffect>
                                  </p:childTnLst>
                                </p:cTn>
                              </p:par>
                            </p:childTnLst>
                          </p:cTn>
                        </p:par>
                        <p:par>
                          <p:cTn id="15" fill="hold" nodeType="afterGroup">
                            <p:stCondLst>
                              <p:cond delay="1500"/>
                            </p:stCondLst>
                            <p:childTnLst>
                              <p:par>
                                <p:cTn id="16" presetID="9" presetClass="entr" presetSubtype="0" fill="hold" nodeType="afterEffect">
                                  <p:stCondLst>
                                    <p:cond delay="1000"/>
                                  </p:stCondLst>
                                  <p:childTnLst>
                                    <p:set>
                                      <p:cBhvr>
                                        <p:cTn id="17" dur="1" fill="hold">
                                          <p:stCondLst>
                                            <p:cond delay="0"/>
                                          </p:stCondLst>
                                        </p:cTn>
                                        <p:tgtEl>
                                          <p:spTgt spid="14354"/>
                                        </p:tgtEl>
                                        <p:attrNameLst>
                                          <p:attrName>style.visibility</p:attrName>
                                        </p:attrNameLst>
                                      </p:cBhvr>
                                      <p:to>
                                        <p:strVal val="visible"/>
                                      </p:to>
                                    </p:set>
                                    <p:animEffect transition="in" filter="dissolve">
                                      <p:cBhvr>
                                        <p:cTn id="18" dur="500"/>
                                        <p:tgtEl>
                                          <p:spTgt spid="1435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14349"/>
                                        </p:tgtEl>
                                        <p:attrNameLst>
                                          <p:attrName>style.visibility</p:attrName>
                                        </p:attrNameLst>
                                      </p:cBhvr>
                                      <p:to>
                                        <p:strVal val="visible"/>
                                      </p:to>
                                    </p:set>
                                    <p:anim calcmode="lin" valueType="num">
                                      <p:cBhvr>
                                        <p:cTn id="23" dur="1000" fill="hold"/>
                                        <p:tgtEl>
                                          <p:spTgt spid="14349"/>
                                        </p:tgtEl>
                                        <p:attrNameLst>
                                          <p:attrName>ppt_w</p:attrName>
                                        </p:attrNameLst>
                                      </p:cBhvr>
                                      <p:tavLst>
                                        <p:tav tm="0">
                                          <p:val>
                                            <p:fltVal val="0"/>
                                          </p:val>
                                        </p:tav>
                                        <p:tav tm="100000">
                                          <p:val>
                                            <p:strVal val="#ppt_w"/>
                                          </p:val>
                                        </p:tav>
                                      </p:tavLst>
                                    </p:anim>
                                    <p:anim calcmode="lin" valueType="num">
                                      <p:cBhvr>
                                        <p:cTn id="24" dur="1000" fill="hold"/>
                                        <p:tgtEl>
                                          <p:spTgt spid="14349"/>
                                        </p:tgtEl>
                                        <p:attrNameLst>
                                          <p:attrName>ppt_h</p:attrName>
                                        </p:attrNameLst>
                                      </p:cBhvr>
                                      <p:tavLst>
                                        <p:tav tm="0">
                                          <p:val>
                                            <p:fltVal val="0"/>
                                          </p:val>
                                        </p:tav>
                                        <p:tav tm="100000">
                                          <p:val>
                                            <p:strVal val="#ppt_h"/>
                                          </p:val>
                                        </p:tav>
                                      </p:tavLst>
                                    </p:anim>
                                    <p:anim calcmode="lin" valueType="num">
                                      <p:cBhvr>
                                        <p:cTn id="25" dur="1000" fill="hold"/>
                                        <p:tgtEl>
                                          <p:spTgt spid="14349"/>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4349"/>
                                        </p:tgtEl>
                                        <p:attrNameLst>
                                          <p:attrName>ppt_y</p:attrName>
                                        </p:attrNameLst>
                                      </p:cBhvr>
                                      <p:tavLst>
                                        <p:tav tm="0" fmla="#ppt_y+(sin(-2*pi*(1-$))*-#ppt_x+cos(-2*pi*(1-$))*(1-#ppt_y))*(1-$)">
                                          <p:val>
                                            <p:fltVal val="0"/>
                                          </p:val>
                                        </p:tav>
                                        <p:tav tm="100000">
                                          <p:val>
                                            <p:fltVal val="1"/>
                                          </p:val>
                                        </p:tav>
                                      </p:tavLst>
                                    </p:anim>
                                  </p:childTnLst>
                                </p:cTn>
                              </p:par>
                            </p:childTnLst>
                          </p:cTn>
                        </p:par>
                        <p:par>
                          <p:cTn id="27" fill="hold" nodeType="afterGroup">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4341"/>
                                        </p:tgtEl>
                                        <p:attrNameLst>
                                          <p:attrName>style.visibility</p:attrName>
                                        </p:attrNameLst>
                                      </p:cBhvr>
                                      <p:to>
                                        <p:strVal val="visible"/>
                                      </p:to>
                                    </p:set>
                                    <p:animEffect transition="in" filter="wipe(left)">
                                      <p:cBhvr>
                                        <p:cTn id="30" dur="500"/>
                                        <p:tgtEl>
                                          <p:spTgt spid="14341"/>
                                        </p:tgtEl>
                                      </p:cBhvr>
                                    </p:animEffect>
                                  </p:childTnLst>
                                </p:cTn>
                              </p:par>
                            </p:childTnLst>
                          </p:cTn>
                        </p:par>
                        <p:par>
                          <p:cTn id="31" fill="hold" nodeType="afterGroup">
                            <p:stCondLst>
                              <p:cond delay="1500"/>
                            </p:stCondLst>
                            <p:childTnLst>
                              <p:par>
                                <p:cTn id="32" presetID="9" presetClass="entr" presetSubtype="0" fill="hold" nodeType="afterEffect">
                                  <p:stCondLst>
                                    <p:cond delay="1000"/>
                                  </p:stCondLst>
                                  <p:childTnLst>
                                    <p:set>
                                      <p:cBhvr>
                                        <p:cTn id="33" dur="1" fill="hold">
                                          <p:stCondLst>
                                            <p:cond delay="0"/>
                                          </p:stCondLst>
                                        </p:cTn>
                                        <p:tgtEl>
                                          <p:spTgt spid="14355"/>
                                        </p:tgtEl>
                                        <p:attrNameLst>
                                          <p:attrName>style.visibility</p:attrName>
                                        </p:attrNameLst>
                                      </p:cBhvr>
                                      <p:to>
                                        <p:strVal val="visible"/>
                                      </p:to>
                                    </p:set>
                                    <p:animEffect transition="in" filter="dissolve">
                                      <p:cBhvr>
                                        <p:cTn id="34" dur="500"/>
                                        <p:tgtEl>
                                          <p:spTgt spid="1435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5" presetClass="entr" presetSubtype="0" fill="hold" nodeType="clickEffect">
                                  <p:stCondLst>
                                    <p:cond delay="0"/>
                                  </p:stCondLst>
                                  <p:childTnLst>
                                    <p:set>
                                      <p:cBhvr>
                                        <p:cTn id="38" dur="1" fill="hold">
                                          <p:stCondLst>
                                            <p:cond delay="0"/>
                                          </p:stCondLst>
                                        </p:cTn>
                                        <p:tgtEl>
                                          <p:spTgt spid="14350"/>
                                        </p:tgtEl>
                                        <p:attrNameLst>
                                          <p:attrName>style.visibility</p:attrName>
                                        </p:attrNameLst>
                                      </p:cBhvr>
                                      <p:to>
                                        <p:strVal val="visible"/>
                                      </p:to>
                                    </p:set>
                                    <p:anim calcmode="lin" valueType="num">
                                      <p:cBhvr>
                                        <p:cTn id="39" dur="1000" fill="hold"/>
                                        <p:tgtEl>
                                          <p:spTgt spid="14350"/>
                                        </p:tgtEl>
                                        <p:attrNameLst>
                                          <p:attrName>ppt_w</p:attrName>
                                        </p:attrNameLst>
                                      </p:cBhvr>
                                      <p:tavLst>
                                        <p:tav tm="0">
                                          <p:val>
                                            <p:fltVal val="0"/>
                                          </p:val>
                                        </p:tav>
                                        <p:tav tm="100000">
                                          <p:val>
                                            <p:strVal val="#ppt_w"/>
                                          </p:val>
                                        </p:tav>
                                      </p:tavLst>
                                    </p:anim>
                                    <p:anim calcmode="lin" valueType="num">
                                      <p:cBhvr>
                                        <p:cTn id="40" dur="1000" fill="hold"/>
                                        <p:tgtEl>
                                          <p:spTgt spid="14350"/>
                                        </p:tgtEl>
                                        <p:attrNameLst>
                                          <p:attrName>ppt_h</p:attrName>
                                        </p:attrNameLst>
                                      </p:cBhvr>
                                      <p:tavLst>
                                        <p:tav tm="0">
                                          <p:val>
                                            <p:fltVal val="0"/>
                                          </p:val>
                                        </p:tav>
                                        <p:tav tm="100000">
                                          <p:val>
                                            <p:strVal val="#ppt_h"/>
                                          </p:val>
                                        </p:tav>
                                      </p:tavLst>
                                    </p:anim>
                                    <p:anim calcmode="lin" valueType="num">
                                      <p:cBhvr>
                                        <p:cTn id="41" dur="1000" fill="hold"/>
                                        <p:tgtEl>
                                          <p:spTgt spid="14350"/>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14350"/>
                                        </p:tgtEl>
                                        <p:attrNameLst>
                                          <p:attrName>ppt_y</p:attrName>
                                        </p:attrNameLst>
                                      </p:cBhvr>
                                      <p:tavLst>
                                        <p:tav tm="0" fmla="#ppt_y+(sin(-2*pi*(1-$))*-#ppt_x+cos(-2*pi*(1-$))*(1-#ppt_y))*(1-$)">
                                          <p:val>
                                            <p:fltVal val="0"/>
                                          </p:val>
                                        </p:tav>
                                        <p:tav tm="100000">
                                          <p:val>
                                            <p:fltVal val="1"/>
                                          </p:val>
                                        </p:tav>
                                      </p:tavLst>
                                    </p:anim>
                                  </p:childTnLst>
                                </p:cTn>
                              </p:par>
                            </p:childTnLst>
                          </p:cTn>
                        </p:par>
                        <p:par>
                          <p:cTn id="43" fill="hold" nodeType="afterGroup">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14342"/>
                                        </p:tgtEl>
                                        <p:attrNameLst>
                                          <p:attrName>style.visibility</p:attrName>
                                        </p:attrNameLst>
                                      </p:cBhvr>
                                      <p:to>
                                        <p:strVal val="visible"/>
                                      </p:to>
                                    </p:set>
                                    <p:animEffect transition="in" filter="wipe(left)">
                                      <p:cBhvr>
                                        <p:cTn id="46" dur="500"/>
                                        <p:tgtEl>
                                          <p:spTgt spid="14342"/>
                                        </p:tgtEl>
                                      </p:cBhvr>
                                    </p:animEffect>
                                  </p:childTnLst>
                                </p:cTn>
                              </p:par>
                            </p:childTnLst>
                          </p:cTn>
                        </p:par>
                        <p:par>
                          <p:cTn id="47" fill="hold" nodeType="afterGroup">
                            <p:stCondLst>
                              <p:cond delay="1500"/>
                            </p:stCondLst>
                            <p:childTnLst>
                              <p:par>
                                <p:cTn id="48" presetID="9" presetClass="entr" presetSubtype="0" fill="hold" nodeType="afterEffect">
                                  <p:stCondLst>
                                    <p:cond delay="1000"/>
                                  </p:stCondLst>
                                  <p:childTnLst>
                                    <p:set>
                                      <p:cBhvr>
                                        <p:cTn id="49" dur="1" fill="hold">
                                          <p:stCondLst>
                                            <p:cond delay="0"/>
                                          </p:stCondLst>
                                        </p:cTn>
                                        <p:tgtEl>
                                          <p:spTgt spid="14356"/>
                                        </p:tgtEl>
                                        <p:attrNameLst>
                                          <p:attrName>style.visibility</p:attrName>
                                        </p:attrNameLst>
                                      </p:cBhvr>
                                      <p:to>
                                        <p:strVal val="visible"/>
                                      </p:to>
                                    </p:set>
                                    <p:animEffect transition="in" filter="dissolve">
                                      <p:cBhvr>
                                        <p:cTn id="50" dur="500"/>
                                        <p:tgtEl>
                                          <p:spTgt spid="143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utoUpdateAnimBg="0"/>
      <p:bldP spid="14341" grpId="0" autoUpdateAnimBg="0"/>
      <p:bldP spid="14342"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39939"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48135" name="Text Box 7"/>
          <p:cNvSpPr txBox="1">
            <a:spLocks noChangeArrowheads="1"/>
          </p:cNvSpPr>
          <p:nvPr/>
        </p:nvSpPr>
        <p:spPr bwMode="auto">
          <a:xfrm>
            <a:off x="4716463" y="3716338"/>
            <a:ext cx="4275137" cy="2493962"/>
          </a:xfrm>
          <a:prstGeom prst="rect">
            <a:avLst/>
          </a:prstGeom>
          <a:noFill/>
          <a:ln w="28575">
            <a:solidFill>
              <a:srgbClr val="CCFF66"/>
            </a:solidFill>
            <a:prstDash val="lgDash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200">
                <a:latin typeface="Tahoma" panose="020B0604030504040204" pitchFamily="34" charset="0"/>
              </a:rPr>
              <a:t>For </a:t>
            </a:r>
            <a:r>
              <a:rPr lang="en-US" altLang="en-US" sz="2200">
                <a:solidFill>
                  <a:schemeClr val="folHlink"/>
                </a:solidFill>
                <a:latin typeface="Tahoma" panose="020B0604030504040204" pitchFamily="34" charset="0"/>
              </a:rPr>
              <a:t>elementary</a:t>
            </a:r>
            <a:r>
              <a:rPr lang="en-US" altLang="en-US" sz="2200">
                <a:latin typeface="Tahoma" panose="020B0604030504040204" pitchFamily="34" charset="0"/>
              </a:rPr>
              <a:t> reactions the rate law can be deduced directly from the stoichiometric equation –  </a:t>
            </a:r>
            <a:r>
              <a:rPr lang="en-US" altLang="en-US" sz="2200">
                <a:latin typeface="Chaparral Pro Light" panose="02060403030505090203" pitchFamily="18" charset="0"/>
              </a:rPr>
              <a:t>x</a:t>
            </a:r>
            <a:r>
              <a:rPr lang="en-US" altLang="en-US" sz="2200">
                <a:latin typeface="Tahoma" panose="020B0604030504040204" pitchFamily="34" charset="0"/>
              </a:rPr>
              <a:t> and </a:t>
            </a:r>
            <a:r>
              <a:rPr lang="en-US" altLang="en-US" sz="2200">
                <a:latin typeface="Chaparral Pro Light" panose="02060403030505090203" pitchFamily="18" charset="0"/>
              </a:rPr>
              <a:t>y</a:t>
            </a:r>
            <a:r>
              <a:rPr lang="en-US" altLang="en-US" sz="2200">
                <a:latin typeface="Tahoma" panose="020B0604030504040204" pitchFamily="34" charset="0"/>
              </a:rPr>
              <a:t> are equal to 1. The rate will be directly proportional to the conc of both A and B</a:t>
            </a:r>
          </a:p>
          <a:p>
            <a:pPr algn="ctr">
              <a:spcBef>
                <a:spcPct val="0"/>
              </a:spcBef>
              <a:buFontTx/>
              <a:buNone/>
            </a:pPr>
            <a:r>
              <a:rPr lang="en-US" altLang="en-US" sz="2400" b="1">
                <a:solidFill>
                  <a:srgbClr val="CCFF33"/>
                </a:solidFill>
                <a:latin typeface="Tahoma" panose="020B0604030504040204" pitchFamily="34" charset="0"/>
                <a:sym typeface="Symbol" panose="05050102010706020507" pitchFamily="18" charset="2"/>
              </a:rPr>
              <a:t>Rate = k </a:t>
            </a:r>
            <a:r>
              <a:rPr lang="en-US" altLang="en-US" sz="1800" b="1">
                <a:solidFill>
                  <a:srgbClr val="CCFF33"/>
                </a:solidFill>
                <a:latin typeface="Tahoma" panose="020B0604030504040204" pitchFamily="34" charset="0"/>
                <a:sym typeface="Symbol" panose="05050102010706020507" pitchFamily="18" charset="2"/>
              </a:rPr>
              <a:t> </a:t>
            </a:r>
            <a:r>
              <a:rPr lang="en-US" altLang="en-US" sz="2400" b="1">
                <a:solidFill>
                  <a:srgbClr val="CCFF33"/>
                </a:solidFill>
                <a:latin typeface="Tahoma" panose="020B0604030504040204" pitchFamily="34" charset="0"/>
                <a:sym typeface="Symbol" panose="05050102010706020507" pitchFamily="18" charset="2"/>
              </a:rPr>
              <a:t>[A]</a:t>
            </a:r>
            <a:r>
              <a:rPr lang="en-US" altLang="en-US" sz="1800" b="1">
                <a:solidFill>
                  <a:srgbClr val="CCFF33"/>
                </a:solidFill>
                <a:latin typeface="Tahoma" panose="020B0604030504040204" pitchFamily="34" charset="0"/>
                <a:sym typeface="Symbol" panose="05050102010706020507" pitchFamily="18" charset="2"/>
              </a:rPr>
              <a:t> </a:t>
            </a:r>
            <a:r>
              <a:rPr lang="en-US" altLang="en-US" sz="2400" b="1">
                <a:solidFill>
                  <a:srgbClr val="CCFF33"/>
                </a:solidFill>
                <a:latin typeface="Tahoma" panose="020B0604030504040204" pitchFamily="34" charset="0"/>
                <a:sym typeface="Symbol" panose="05050102010706020507" pitchFamily="18" charset="2"/>
              </a:rPr>
              <a:t>[B]</a:t>
            </a:r>
            <a:r>
              <a:rPr lang="en-US" altLang="en-US" sz="2400">
                <a:latin typeface="Tahoma" panose="020B0604030504040204" pitchFamily="34" charset="0"/>
                <a:sym typeface="Symbol" panose="05050102010706020507" pitchFamily="18" charset="2"/>
              </a:rPr>
              <a:t> </a:t>
            </a:r>
            <a:endParaRPr lang="en-US" altLang="en-US" sz="2400">
              <a:latin typeface="Tahoma" panose="020B0604030504040204" pitchFamily="34" charset="0"/>
            </a:endParaRPr>
          </a:p>
        </p:txBody>
      </p:sp>
      <p:sp>
        <p:nvSpPr>
          <p:cNvPr id="39941" name="Rectangle 2"/>
          <p:cNvSpPr>
            <a:spLocks noGrp="1" noChangeArrowheads="1"/>
          </p:cNvSpPr>
          <p:nvPr>
            <p:ph type="title"/>
          </p:nvPr>
        </p:nvSpPr>
        <p:spPr>
          <a:xfrm>
            <a:off x="2057400" y="152400"/>
            <a:ext cx="3657600" cy="685800"/>
          </a:xfrm>
          <a:solidFill>
            <a:schemeClr val="tx1"/>
          </a:solidFill>
          <a:ln w="19050">
            <a:solidFill>
              <a:schemeClr val="accent1"/>
            </a:solidFill>
            <a:miter lim="800000"/>
            <a:headEnd/>
            <a:tailEnd/>
          </a:ln>
        </p:spPr>
        <p:txBody>
          <a:bodyPr/>
          <a:lstStyle/>
          <a:p>
            <a:r>
              <a:rPr lang="en-US" altLang="en-US" sz="3600" b="1" smtClean="0">
                <a:solidFill>
                  <a:schemeClr val="accent1"/>
                </a:solidFill>
              </a:rPr>
              <a:t>(a) RATE LAW</a:t>
            </a:r>
          </a:p>
        </p:txBody>
      </p:sp>
      <p:sp>
        <p:nvSpPr>
          <p:cNvPr id="48131" name="Rectangle 3"/>
          <p:cNvSpPr>
            <a:spLocks noGrp="1" noChangeArrowheads="1"/>
          </p:cNvSpPr>
          <p:nvPr>
            <p:ph type="body" idx="1"/>
          </p:nvPr>
        </p:nvSpPr>
        <p:spPr>
          <a:xfrm>
            <a:off x="0" y="3975100"/>
            <a:ext cx="4953000" cy="1905000"/>
          </a:xfrm>
        </p:spPr>
        <p:txBody>
          <a:bodyPr/>
          <a:lstStyle/>
          <a:p>
            <a:pPr algn="ctr">
              <a:buFontTx/>
              <a:buNone/>
            </a:pPr>
            <a:r>
              <a:rPr lang="en-US" altLang="en-US" sz="2800" smtClean="0">
                <a:latin typeface="Tahoma" panose="020B0604030504040204" pitchFamily="34" charset="0"/>
              </a:rPr>
              <a:t>A   +   B     </a:t>
            </a:r>
            <a:r>
              <a:rPr lang="en-US" altLang="en-US" sz="2800" b="1" smtClean="0">
                <a:latin typeface="Tahoma" panose="020B0604030504040204" pitchFamily="34" charset="0"/>
                <a:sym typeface="Symbol" panose="05050102010706020507" pitchFamily="18" charset="2"/>
              </a:rPr>
              <a:t></a:t>
            </a:r>
            <a:r>
              <a:rPr lang="en-US" altLang="en-US" sz="2800" smtClean="0">
                <a:latin typeface="Tahoma" panose="020B0604030504040204" pitchFamily="34" charset="0"/>
                <a:sym typeface="Symbol" panose="05050102010706020507" pitchFamily="18" charset="2"/>
              </a:rPr>
              <a:t>     C   +   D</a:t>
            </a:r>
          </a:p>
          <a:p>
            <a:pPr algn="ctr">
              <a:buFontTx/>
              <a:buNone/>
            </a:pPr>
            <a:r>
              <a:rPr lang="en-US" altLang="en-US" sz="3600" smtClean="0">
                <a:latin typeface="Tahoma" panose="020B0604030504040204" pitchFamily="34" charset="0"/>
                <a:sym typeface="Symbol" panose="05050102010706020507" pitchFamily="18" charset="2"/>
              </a:rPr>
              <a:t>Rate  [A]</a:t>
            </a:r>
            <a:r>
              <a:rPr lang="en-US" altLang="en-US" sz="3600" baseline="30000" smtClean="0">
                <a:latin typeface="Tahoma" panose="020B0604030504040204" pitchFamily="34" charset="0"/>
                <a:sym typeface="Symbol" panose="05050102010706020507" pitchFamily="18" charset="2"/>
              </a:rPr>
              <a:t>  </a:t>
            </a:r>
            <a:r>
              <a:rPr lang="en-US" altLang="en-US" sz="3600" smtClean="0">
                <a:latin typeface="Tahoma" panose="020B0604030504040204" pitchFamily="34" charset="0"/>
                <a:sym typeface="Symbol" panose="05050102010706020507" pitchFamily="18" charset="2"/>
              </a:rPr>
              <a:t>and [B]</a:t>
            </a:r>
            <a:r>
              <a:rPr lang="en-US" altLang="en-US" sz="3600" baseline="30000" smtClean="0">
                <a:latin typeface="Tahoma" panose="020B0604030504040204" pitchFamily="34" charset="0"/>
                <a:sym typeface="Symbol" panose="05050102010706020507" pitchFamily="18" charset="2"/>
              </a:rPr>
              <a:t> </a:t>
            </a:r>
          </a:p>
          <a:p>
            <a:pPr algn="ctr">
              <a:buFontTx/>
              <a:buNone/>
            </a:pPr>
            <a:r>
              <a:rPr lang="en-US" altLang="en-US" sz="3600" b="1" smtClean="0">
                <a:solidFill>
                  <a:srgbClr val="CCFF33"/>
                </a:solidFill>
                <a:latin typeface="Tahoma" panose="020B0604030504040204" pitchFamily="34" charset="0"/>
                <a:sym typeface="Symbol" panose="05050102010706020507" pitchFamily="18" charset="2"/>
              </a:rPr>
              <a:t>Rate = k </a:t>
            </a:r>
            <a:r>
              <a:rPr lang="en-US" altLang="en-US" sz="2800" b="1" smtClean="0">
                <a:solidFill>
                  <a:srgbClr val="CCFF33"/>
                </a:solidFill>
                <a:latin typeface="Tahoma" panose="020B0604030504040204" pitchFamily="34" charset="0"/>
                <a:sym typeface="Symbol" panose="05050102010706020507" pitchFamily="18" charset="2"/>
              </a:rPr>
              <a:t> </a:t>
            </a:r>
            <a:r>
              <a:rPr lang="en-US" altLang="en-US" sz="3600" b="1" smtClean="0">
                <a:solidFill>
                  <a:srgbClr val="CCFF33"/>
                </a:solidFill>
                <a:latin typeface="Tahoma" panose="020B0604030504040204" pitchFamily="34" charset="0"/>
                <a:sym typeface="Symbol" panose="05050102010706020507" pitchFamily="18" charset="2"/>
              </a:rPr>
              <a:t>[A]</a:t>
            </a:r>
            <a:r>
              <a:rPr lang="en-US" altLang="en-US" sz="3600" b="1" baseline="30000" smtClean="0">
                <a:solidFill>
                  <a:srgbClr val="CCFF33"/>
                </a:solidFill>
                <a:latin typeface="Chaparral Pro Light" panose="02060403030505090203" pitchFamily="18" charset="0"/>
                <a:sym typeface="Symbol" panose="05050102010706020507" pitchFamily="18" charset="2"/>
              </a:rPr>
              <a:t>x</a:t>
            </a:r>
            <a:r>
              <a:rPr lang="en-US" altLang="en-US" sz="3600" b="1" baseline="30000" smtClean="0">
                <a:solidFill>
                  <a:srgbClr val="CCFF33"/>
                </a:solidFill>
                <a:latin typeface="Tahoma" panose="020B0604030504040204" pitchFamily="34" charset="0"/>
                <a:sym typeface="Symbol" panose="05050102010706020507" pitchFamily="18" charset="2"/>
              </a:rPr>
              <a:t> </a:t>
            </a:r>
            <a:r>
              <a:rPr lang="en-US" altLang="en-US" sz="2800" b="1" smtClean="0">
                <a:solidFill>
                  <a:srgbClr val="CCFF33"/>
                </a:solidFill>
                <a:latin typeface="Tahoma" panose="020B0604030504040204" pitchFamily="34" charset="0"/>
                <a:sym typeface="Symbol" panose="05050102010706020507" pitchFamily="18" charset="2"/>
              </a:rPr>
              <a:t> </a:t>
            </a:r>
            <a:r>
              <a:rPr lang="en-US" altLang="en-US" sz="3600" b="1" smtClean="0">
                <a:solidFill>
                  <a:srgbClr val="CCFF33"/>
                </a:solidFill>
                <a:latin typeface="Tahoma" panose="020B0604030504040204" pitchFamily="34" charset="0"/>
                <a:sym typeface="Symbol" panose="05050102010706020507" pitchFamily="18" charset="2"/>
              </a:rPr>
              <a:t>[B]</a:t>
            </a:r>
            <a:r>
              <a:rPr lang="en-US" altLang="en-US" sz="3600" b="1" baseline="30000" smtClean="0">
                <a:solidFill>
                  <a:srgbClr val="CCFF33"/>
                </a:solidFill>
                <a:latin typeface="Chaparral Pro Light" panose="02060403030505090203" pitchFamily="18" charset="0"/>
                <a:sym typeface="Symbol" panose="05050102010706020507" pitchFamily="18" charset="2"/>
              </a:rPr>
              <a:t>y</a:t>
            </a:r>
            <a:r>
              <a:rPr lang="en-US" altLang="en-US" sz="3600" smtClean="0">
                <a:latin typeface="Tahoma" panose="020B0604030504040204" pitchFamily="34" charset="0"/>
                <a:sym typeface="Symbol" panose="05050102010706020507" pitchFamily="18" charset="2"/>
              </a:rPr>
              <a:t> </a:t>
            </a:r>
            <a:endParaRPr lang="en-US" altLang="en-US" sz="3600" smtClean="0">
              <a:latin typeface="Tahoma" panose="020B0604030504040204" pitchFamily="34" charset="0"/>
            </a:endParaRPr>
          </a:p>
        </p:txBody>
      </p:sp>
      <p:graphicFrame>
        <p:nvGraphicFramePr>
          <p:cNvPr id="39943" name="Object 4"/>
          <p:cNvGraphicFramePr>
            <a:graphicFrameLocks noChangeAspect="1"/>
          </p:cNvGraphicFramePr>
          <p:nvPr/>
        </p:nvGraphicFramePr>
        <p:xfrm>
          <a:off x="7772400" y="0"/>
          <a:ext cx="1600200" cy="1219200"/>
        </p:xfrm>
        <a:graphic>
          <a:graphicData uri="http://schemas.openxmlformats.org/presentationml/2006/ole">
            <mc:AlternateContent xmlns:mc="http://schemas.openxmlformats.org/markup-compatibility/2006">
              <mc:Choice xmlns:v="urn:schemas-microsoft-com:vml" Requires="v">
                <p:oleObj spid="_x0000_s39950" name="WordArt 3.0" r:id="rId5" imgW="6101160" imgH="4064491" progId="MSWordArt.2">
                  <p:embed/>
                </p:oleObj>
              </mc:Choice>
              <mc:Fallback>
                <p:oleObj name="WordArt 3.0" r:id="rId5" imgW="6101160" imgH="4064491" progId="MSWordArt.2">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0"/>
                        <a:ext cx="16002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8133" name="Text Box 5"/>
          <p:cNvSpPr txBox="1">
            <a:spLocks noChangeArrowheads="1"/>
          </p:cNvSpPr>
          <p:nvPr/>
        </p:nvSpPr>
        <p:spPr bwMode="auto">
          <a:xfrm>
            <a:off x="152400" y="1066800"/>
            <a:ext cx="88392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latin typeface="Tahoma" panose="020B0604030504040204" pitchFamily="34" charset="0"/>
              </a:rPr>
              <a:t>The </a:t>
            </a:r>
            <a:r>
              <a:rPr lang="en-US" altLang="en-US" sz="2800">
                <a:solidFill>
                  <a:schemeClr val="folHlink"/>
                </a:solidFill>
                <a:latin typeface="Tahoma" panose="020B0604030504040204" pitchFamily="34" charset="0"/>
              </a:rPr>
              <a:t>RATE LAW</a:t>
            </a:r>
            <a:r>
              <a:rPr lang="en-US" altLang="en-US" sz="2800">
                <a:latin typeface="Tahoma" panose="020B0604030504040204" pitchFamily="34" charset="0"/>
              </a:rPr>
              <a:t> is an expression that describes the rate of the overall reaction in terms of the concentration of each of the species in the stoichiometric equation.</a:t>
            </a:r>
          </a:p>
        </p:txBody>
      </p:sp>
      <p:sp>
        <p:nvSpPr>
          <p:cNvPr id="48134" name="Text Box 6"/>
          <p:cNvSpPr txBox="1">
            <a:spLocks noChangeArrowheads="1"/>
          </p:cNvSpPr>
          <p:nvPr/>
        </p:nvSpPr>
        <p:spPr bwMode="auto">
          <a:xfrm>
            <a:off x="152400" y="2590800"/>
            <a:ext cx="86868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latin typeface="Tahoma" panose="020B0604030504040204" pitchFamily="34" charset="0"/>
              </a:rPr>
              <a:t>The rate law is written in terms a rate constant (k) and the concentrations of the reactants in the stoichiometric equation.     </a:t>
            </a:r>
          </a:p>
        </p:txBody>
      </p:sp>
    </p:spTree>
    <p:custDataLst>
      <p:tags r:id="rId2"/>
    </p:custData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8133"/>
                                        </p:tgtEl>
                                        <p:attrNameLst>
                                          <p:attrName>style.visibility</p:attrName>
                                        </p:attrNameLst>
                                      </p:cBhvr>
                                      <p:to>
                                        <p:strVal val="visible"/>
                                      </p:to>
                                    </p:set>
                                    <p:animEffect transition="in" filter="box(out)">
                                      <p:cBhvr>
                                        <p:cTn id="7" dur="500"/>
                                        <p:tgtEl>
                                          <p:spTgt spid="481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8134"/>
                                        </p:tgtEl>
                                        <p:attrNameLst>
                                          <p:attrName>style.visibility</p:attrName>
                                        </p:attrNameLst>
                                      </p:cBhvr>
                                      <p:to>
                                        <p:strVal val="visible"/>
                                      </p:to>
                                    </p:set>
                                    <p:animEffect transition="in" filter="box(out)">
                                      <p:cBhvr>
                                        <p:cTn id="12" dur="500"/>
                                        <p:tgtEl>
                                          <p:spTgt spid="4813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8131">
                                            <p:txEl>
                                              <p:pRg st="0" end="0"/>
                                            </p:txEl>
                                          </p:spTgt>
                                        </p:tgtEl>
                                        <p:attrNameLst>
                                          <p:attrName>style.visibility</p:attrName>
                                        </p:attrNameLst>
                                      </p:cBhvr>
                                      <p:to>
                                        <p:strVal val="visible"/>
                                      </p:to>
                                    </p:set>
                                    <p:animEffect transition="in" filter="box(out)">
                                      <p:cBhvr>
                                        <p:cTn id="17" dur="500"/>
                                        <p:tgtEl>
                                          <p:spTgt spid="4813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8131">
                                            <p:txEl>
                                              <p:pRg st="1" end="1"/>
                                            </p:txEl>
                                          </p:spTgt>
                                        </p:tgtEl>
                                        <p:attrNameLst>
                                          <p:attrName>style.visibility</p:attrName>
                                        </p:attrNameLst>
                                      </p:cBhvr>
                                      <p:to>
                                        <p:strVal val="visible"/>
                                      </p:to>
                                    </p:set>
                                    <p:animEffect transition="in" filter="box(out)">
                                      <p:cBhvr>
                                        <p:cTn id="22" dur="500"/>
                                        <p:tgtEl>
                                          <p:spTgt spid="48131">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48131">
                                            <p:txEl>
                                              <p:pRg st="2" end="2"/>
                                            </p:txEl>
                                          </p:spTgt>
                                        </p:tgtEl>
                                        <p:attrNameLst>
                                          <p:attrName>style.visibility</p:attrName>
                                        </p:attrNameLst>
                                      </p:cBhvr>
                                      <p:to>
                                        <p:strVal val="visible"/>
                                      </p:to>
                                    </p:set>
                                    <p:animEffect transition="in" filter="box(out)">
                                      <p:cBhvr>
                                        <p:cTn id="27" dur="500"/>
                                        <p:tgtEl>
                                          <p:spTgt spid="48131">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8135"/>
                                        </p:tgtEl>
                                        <p:attrNameLst>
                                          <p:attrName>style.visibility</p:attrName>
                                        </p:attrNameLst>
                                      </p:cBhvr>
                                      <p:to>
                                        <p:strVal val="visible"/>
                                      </p:to>
                                    </p:set>
                                    <p:animEffect transition="in" filter="box(out)">
                                      <p:cBhvr>
                                        <p:cTn id="32" dur="500"/>
                                        <p:tgtEl>
                                          <p:spTgt spid="48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animBg="1" autoUpdateAnimBg="0"/>
      <p:bldP spid="48131" grpId="0" build="p" autoUpdateAnimBg="0"/>
      <p:bldP spid="48133" grpId="0" autoUpdateAnimBg="0"/>
      <p:bldP spid="481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41987"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50181" name="Text Box 5"/>
          <p:cNvSpPr txBox="1">
            <a:spLocks noChangeArrowheads="1"/>
          </p:cNvSpPr>
          <p:nvPr/>
        </p:nvSpPr>
        <p:spPr bwMode="auto">
          <a:xfrm>
            <a:off x="304800" y="260350"/>
            <a:ext cx="8229600" cy="181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latin typeface="Tahoma" panose="020B0604030504040204" pitchFamily="34" charset="0"/>
              </a:rPr>
              <a:t>For non - elementary reactions the rate is </a:t>
            </a:r>
            <a:r>
              <a:rPr lang="en-US" altLang="en-US" sz="2800" u="sng">
                <a:latin typeface="Tahoma" panose="020B0604030504040204" pitchFamily="34" charset="0"/>
              </a:rPr>
              <a:t>proportional</a:t>
            </a:r>
            <a:r>
              <a:rPr lang="en-US" altLang="en-US" sz="2800">
                <a:latin typeface="Tahoma" panose="020B0604030504040204" pitchFamily="34" charset="0"/>
              </a:rPr>
              <a:t> (but not necessarily directly proportional) to the concentrations of one or more of the reactants in the stoichiometric equation.</a:t>
            </a:r>
          </a:p>
        </p:txBody>
      </p:sp>
      <p:graphicFrame>
        <p:nvGraphicFramePr>
          <p:cNvPr id="41989" name="Object 7"/>
          <p:cNvGraphicFramePr>
            <a:graphicFrameLocks noChangeAspect="1"/>
          </p:cNvGraphicFramePr>
          <p:nvPr/>
        </p:nvGraphicFramePr>
        <p:xfrm>
          <a:off x="7696200" y="76200"/>
          <a:ext cx="1600200" cy="1316038"/>
        </p:xfrm>
        <a:graphic>
          <a:graphicData uri="http://schemas.openxmlformats.org/presentationml/2006/ole">
            <mc:AlternateContent xmlns:mc="http://schemas.openxmlformats.org/markup-compatibility/2006">
              <mc:Choice xmlns:v="urn:schemas-microsoft-com:vml" Requires="v">
                <p:oleObj spid="_x0000_s42014" name="WordArt 3.0" r:id="rId5" imgW="6101160" imgH="4064491" progId="MSWordArt.2">
                  <p:embed/>
                </p:oleObj>
              </mc:Choice>
              <mc:Fallback>
                <p:oleObj name="WordArt 3.0" r:id="rId5" imgW="6101160" imgH="4064491" progId="MSWordArt.2">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96200" y="7620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0186" name="Text Box 10"/>
          <p:cNvSpPr txBox="1">
            <a:spLocks noChangeArrowheads="1"/>
          </p:cNvSpPr>
          <p:nvPr/>
        </p:nvSpPr>
        <p:spPr bwMode="auto">
          <a:xfrm>
            <a:off x="228600" y="2189163"/>
            <a:ext cx="8686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Let’s consider a non -elementary reaction of A and B</a:t>
            </a:r>
            <a:r>
              <a:rPr lang="en-US" altLang="en-US" sz="2800" baseline="-25000">
                <a:latin typeface="Tahoma" panose="020B0604030504040204" pitchFamily="34" charset="0"/>
              </a:rPr>
              <a:t>2</a:t>
            </a:r>
            <a:r>
              <a:rPr lang="en-US" altLang="en-US" sz="2800">
                <a:latin typeface="Tahoma" panose="020B0604030504040204" pitchFamily="34" charset="0"/>
              </a:rPr>
              <a:t> </a:t>
            </a:r>
          </a:p>
        </p:txBody>
      </p:sp>
      <p:grpSp>
        <p:nvGrpSpPr>
          <p:cNvPr id="50189" name="Group 13"/>
          <p:cNvGrpSpPr>
            <a:grpSpLocks/>
          </p:cNvGrpSpPr>
          <p:nvPr/>
        </p:nvGrpSpPr>
        <p:grpSpPr bwMode="auto">
          <a:xfrm>
            <a:off x="2339975" y="2708275"/>
            <a:ext cx="5715000" cy="519113"/>
            <a:chOff x="1296" y="2064"/>
            <a:chExt cx="3600" cy="327"/>
          </a:xfrm>
        </p:grpSpPr>
        <p:sp>
          <p:nvSpPr>
            <p:cNvPr id="42008" name="Text Box 11"/>
            <p:cNvSpPr txBox="1">
              <a:spLocks noChangeArrowheads="1"/>
            </p:cNvSpPr>
            <p:nvPr/>
          </p:nvSpPr>
          <p:spPr bwMode="auto">
            <a:xfrm>
              <a:off x="1296" y="2064"/>
              <a:ext cx="36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A   +   B</a:t>
              </a:r>
              <a:r>
                <a:rPr lang="en-US" altLang="en-US" sz="2800" baseline="-25000">
                  <a:latin typeface="Tahoma" panose="020B0604030504040204" pitchFamily="34" charset="0"/>
                </a:rPr>
                <a:t>2</a:t>
              </a:r>
              <a:r>
                <a:rPr lang="en-US" altLang="en-US" sz="2800">
                  <a:latin typeface="Tahoma" panose="020B0604030504040204" pitchFamily="34" charset="0"/>
                </a:rPr>
                <a:t>                 AB</a:t>
              </a:r>
              <a:r>
                <a:rPr lang="en-US" altLang="en-US" sz="2800" baseline="-25000">
                  <a:latin typeface="Tahoma" panose="020B0604030504040204" pitchFamily="34" charset="0"/>
                </a:rPr>
                <a:t>2</a:t>
              </a:r>
              <a:endParaRPr lang="en-US" altLang="en-US" sz="2800">
                <a:latin typeface="Tahoma" panose="020B0604030504040204" pitchFamily="34" charset="0"/>
              </a:endParaRPr>
            </a:p>
          </p:txBody>
        </p:sp>
        <p:sp>
          <p:nvSpPr>
            <p:cNvPr id="42009" name="Line 12"/>
            <p:cNvSpPr>
              <a:spLocks noChangeShapeType="1"/>
            </p:cNvSpPr>
            <p:nvPr/>
          </p:nvSpPr>
          <p:spPr bwMode="auto">
            <a:xfrm>
              <a:off x="2688" y="2244"/>
              <a:ext cx="43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50195" name="AutoShape 19"/>
          <p:cNvSpPr>
            <a:spLocks noChangeArrowheads="1"/>
          </p:cNvSpPr>
          <p:nvPr/>
        </p:nvSpPr>
        <p:spPr bwMode="auto">
          <a:xfrm>
            <a:off x="3657600" y="4138613"/>
            <a:ext cx="1600200" cy="1371600"/>
          </a:xfrm>
          <a:prstGeom prst="octagon">
            <a:avLst>
              <a:gd name="adj" fmla="val 30162"/>
            </a:avLst>
          </a:prstGeom>
          <a:solidFill>
            <a:schemeClr val="tx1"/>
          </a:solidFill>
          <a:ln w="38100">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400">
                <a:solidFill>
                  <a:schemeClr val="bg2"/>
                </a:solidFill>
                <a:latin typeface="Tahoma" panose="020B0604030504040204" pitchFamily="34" charset="0"/>
              </a:rPr>
              <a:t>Possible</a:t>
            </a:r>
          </a:p>
          <a:p>
            <a:pPr algn="ctr">
              <a:spcBef>
                <a:spcPct val="0"/>
              </a:spcBef>
              <a:buFontTx/>
              <a:buNone/>
            </a:pPr>
            <a:r>
              <a:rPr lang="en-US" altLang="en-US" sz="2400">
                <a:solidFill>
                  <a:schemeClr val="bg2"/>
                </a:solidFill>
                <a:latin typeface="Tahoma" panose="020B0604030504040204" pitchFamily="34" charset="0"/>
              </a:rPr>
              <a:t>rate</a:t>
            </a:r>
          </a:p>
          <a:p>
            <a:pPr algn="ctr">
              <a:spcBef>
                <a:spcPct val="0"/>
              </a:spcBef>
              <a:buFontTx/>
              <a:buNone/>
            </a:pPr>
            <a:r>
              <a:rPr lang="en-US" altLang="en-US" sz="2400">
                <a:solidFill>
                  <a:schemeClr val="bg2"/>
                </a:solidFill>
                <a:latin typeface="Tahoma" panose="020B0604030504040204" pitchFamily="34" charset="0"/>
              </a:rPr>
              <a:t>laws</a:t>
            </a:r>
          </a:p>
        </p:txBody>
      </p:sp>
      <p:grpSp>
        <p:nvGrpSpPr>
          <p:cNvPr id="50207" name="Group 31"/>
          <p:cNvGrpSpPr>
            <a:grpSpLocks/>
          </p:cNvGrpSpPr>
          <p:nvPr/>
        </p:nvGrpSpPr>
        <p:grpSpPr bwMode="auto">
          <a:xfrm>
            <a:off x="304800" y="3452813"/>
            <a:ext cx="3581400" cy="914400"/>
            <a:chOff x="192" y="2352"/>
            <a:chExt cx="2256" cy="576"/>
          </a:xfrm>
        </p:grpSpPr>
        <p:sp>
          <p:nvSpPr>
            <p:cNvPr id="42006" name="Text Box 14"/>
            <p:cNvSpPr txBox="1">
              <a:spLocks noChangeArrowheads="1"/>
            </p:cNvSpPr>
            <p:nvPr/>
          </p:nvSpPr>
          <p:spPr bwMode="auto">
            <a:xfrm>
              <a:off x="192" y="2352"/>
              <a:ext cx="1883" cy="306"/>
            </a:xfrm>
            <a:prstGeom prst="rect">
              <a:avLst/>
            </a:prstGeom>
            <a:solidFill>
              <a:srgbClr val="CC3399"/>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ahoma" panose="020B0604030504040204" pitchFamily="34" charset="0"/>
                </a:rPr>
                <a:t>Rate = k </a:t>
              </a:r>
              <a:r>
                <a:rPr lang="en-US" altLang="en-US" sz="1800">
                  <a:latin typeface="Tahoma" panose="020B0604030504040204" pitchFamily="34" charset="0"/>
                </a:rPr>
                <a:t>x</a:t>
              </a:r>
              <a:r>
                <a:rPr lang="en-US" altLang="en-US" sz="2400">
                  <a:latin typeface="Tahoma" panose="020B0604030504040204" pitchFamily="34" charset="0"/>
                </a:rPr>
                <a:t> [A] </a:t>
              </a:r>
              <a:r>
                <a:rPr lang="en-US" altLang="en-US" sz="1800">
                  <a:latin typeface="Tahoma" panose="020B0604030504040204" pitchFamily="34" charset="0"/>
                </a:rPr>
                <a:t>x</a:t>
              </a:r>
              <a:r>
                <a:rPr lang="en-US" altLang="en-US" sz="2400">
                  <a:latin typeface="Tahoma" panose="020B0604030504040204" pitchFamily="34" charset="0"/>
                </a:rPr>
                <a:t> [B</a:t>
              </a:r>
              <a:r>
                <a:rPr lang="en-US" altLang="en-US" sz="2400" baseline="-25000">
                  <a:latin typeface="Tahoma" panose="020B0604030504040204" pitchFamily="34" charset="0"/>
                </a:rPr>
                <a:t>2</a:t>
              </a:r>
              <a:r>
                <a:rPr lang="en-US" altLang="en-US" sz="2400">
                  <a:latin typeface="Tahoma" panose="020B0604030504040204" pitchFamily="34" charset="0"/>
                </a:rPr>
                <a:t>]</a:t>
              </a:r>
            </a:p>
          </p:txBody>
        </p:sp>
        <p:sp>
          <p:nvSpPr>
            <p:cNvPr id="42007" name="Line 26"/>
            <p:cNvSpPr>
              <a:spLocks noChangeShapeType="1"/>
            </p:cNvSpPr>
            <p:nvPr/>
          </p:nvSpPr>
          <p:spPr bwMode="auto">
            <a:xfrm flipH="1" flipV="1">
              <a:off x="2064" y="2640"/>
              <a:ext cx="384" cy="2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50208" name="Group 32"/>
          <p:cNvGrpSpPr>
            <a:grpSpLocks/>
          </p:cNvGrpSpPr>
          <p:nvPr/>
        </p:nvGrpSpPr>
        <p:grpSpPr bwMode="auto">
          <a:xfrm>
            <a:off x="304800" y="4519613"/>
            <a:ext cx="3352800" cy="485775"/>
            <a:chOff x="192" y="3024"/>
            <a:chExt cx="2112" cy="306"/>
          </a:xfrm>
        </p:grpSpPr>
        <p:sp>
          <p:nvSpPr>
            <p:cNvPr id="42004" name="Text Box 15"/>
            <p:cNvSpPr txBox="1">
              <a:spLocks noChangeArrowheads="1"/>
            </p:cNvSpPr>
            <p:nvPr/>
          </p:nvSpPr>
          <p:spPr bwMode="auto">
            <a:xfrm>
              <a:off x="192" y="3024"/>
              <a:ext cx="1454" cy="306"/>
            </a:xfrm>
            <a:prstGeom prst="rect">
              <a:avLst/>
            </a:prstGeom>
            <a:solidFill>
              <a:srgbClr val="CC3399"/>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ahoma" panose="020B0604030504040204" pitchFamily="34" charset="0"/>
                </a:rPr>
                <a:t>Rate = k </a:t>
              </a:r>
              <a:r>
                <a:rPr lang="en-US" altLang="en-US" sz="1800">
                  <a:latin typeface="Tahoma" panose="020B0604030504040204" pitchFamily="34" charset="0"/>
                </a:rPr>
                <a:t>x</a:t>
              </a:r>
              <a:r>
                <a:rPr lang="en-US" altLang="en-US" sz="2400">
                  <a:latin typeface="Tahoma" panose="020B0604030504040204" pitchFamily="34" charset="0"/>
                </a:rPr>
                <a:t> [A]</a:t>
              </a:r>
              <a:r>
                <a:rPr lang="en-US" altLang="en-US" sz="2400" baseline="30000">
                  <a:latin typeface="Tahoma" panose="020B0604030504040204" pitchFamily="34" charset="0"/>
                </a:rPr>
                <a:t>2</a:t>
              </a:r>
              <a:endParaRPr lang="en-US" altLang="en-US" sz="2400">
                <a:latin typeface="Tahoma" panose="020B0604030504040204" pitchFamily="34" charset="0"/>
              </a:endParaRPr>
            </a:p>
          </p:txBody>
        </p:sp>
        <p:sp>
          <p:nvSpPr>
            <p:cNvPr id="42005" name="Line 27"/>
            <p:cNvSpPr>
              <a:spLocks noChangeShapeType="1"/>
            </p:cNvSpPr>
            <p:nvPr/>
          </p:nvSpPr>
          <p:spPr bwMode="auto">
            <a:xfrm flipH="1">
              <a:off x="1632" y="3168"/>
              <a:ext cx="672"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50209" name="Group 33"/>
          <p:cNvGrpSpPr>
            <a:grpSpLocks/>
          </p:cNvGrpSpPr>
          <p:nvPr/>
        </p:nvGrpSpPr>
        <p:grpSpPr bwMode="auto">
          <a:xfrm>
            <a:off x="2743200" y="5372100"/>
            <a:ext cx="2446338" cy="1081088"/>
            <a:chOff x="1728" y="3648"/>
            <a:chExt cx="1541" cy="594"/>
          </a:xfrm>
        </p:grpSpPr>
        <p:sp>
          <p:nvSpPr>
            <p:cNvPr id="42002" name="Text Box 18"/>
            <p:cNvSpPr txBox="1">
              <a:spLocks noChangeArrowheads="1"/>
            </p:cNvSpPr>
            <p:nvPr/>
          </p:nvSpPr>
          <p:spPr bwMode="auto">
            <a:xfrm>
              <a:off x="1728" y="3936"/>
              <a:ext cx="1541" cy="306"/>
            </a:xfrm>
            <a:prstGeom prst="rect">
              <a:avLst/>
            </a:prstGeom>
            <a:solidFill>
              <a:srgbClr val="CC3399"/>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ahoma" panose="020B0604030504040204" pitchFamily="34" charset="0"/>
                </a:rPr>
                <a:t>Rate = k </a:t>
              </a:r>
              <a:r>
                <a:rPr lang="en-US" altLang="en-US" sz="1800">
                  <a:latin typeface="Tahoma" panose="020B0604030504040204" pitchFamily="34" charset="0"/>
                </a:rPr>
                <a:t>x</a:t>
              </a:r>
              <a:r>
                <a:rPr lang="en-US" altLang="en-US" sz="2400">
                  <a:latin typeface="Tahoma" panose="020B0604030504040204" pitchFamily="34" charset="0"/>
                </a:rPr>
                <a:t> [B</a:t>
              </a:r>
              <a:r>
                <a:rPr lang="en-US" altLang="en-US" sz="2400" baseline="-25000">
                  <a:latin typeface="Tahoma" panose="020B0604030504040204" pitchFamily="34" charset="0"/>
                </a:rPr>
                <a:t>2</a:t>
              </a:r>
              <a:r>
                <a:rPr lang="en-US" altLang="en-US" sz="2400">
                  <a:latin typeface="Tahoma" panose="020B0604030504040204" pitchFamily="34" charset="0"/>
                </a:rPr>
                <a:t>]</a:t>
              </a:r>
              <a:r>
                <a:rPr lang="en-US" altLang="en-US" sz="2400" baseline="30000">
                  <a:latin typeface="Tahoma" panose="020B0604030504040204" pitchFamily="34" charset="0"/>
                </a:rPr>
                <a:t>2</a:t>
              </a:r>
              <a:endParaRPr lang="en-US" altLang="en-US" sz="2400">
                <a:latin typeface="Tahoma" panose="020B0604030504040204" pitchFamily="34" charset="0"/>
              </a:endParaRPr>
            </a:p>
          </p:txBody>
        </p:sp>
        <p:sp>
          <p:nvSpPr>
            <p:cNvPr id="42003" name="Line 28"/>
            <p:cNvSpPr>
              <a:spLocks noChangeShapeType="1"/>
            </p:cNvSpPr>
            <p:nvPr/>
          </p:nvSpPr>
          <p:spPr bwMode="auto">
            <a:xfrm>
              <a:off x="2784" y="3648"/>
              <a:ext cx="0" cy="28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50210" name="Group 34"/>
          <p:cNvGrpSpPr>
            <a:grpSpLocks/>
          </p:cNvGrpSpPr>
          <p:nvPr/>
        </p:nvGrpSpPr>
        <p:grpSpPr bwMode="auto">
          <a:xfrm>
            <a:off x="5257800" y="5129213"/>
            <a:ext cx="3733800" cy="485775"/>
            <a:chOff x="3312" y="3408"/>
            <a:chExt cx="2352" cy="306"/>
          </a:xfrm>
        </p:grpSpPr>
        <p:sp>
          <p:nvSpPr>
            <p:cNvPr id="42000" name="Text Box 16"/>
            <p:cNvSpPr txBox="1">
              <a:spLocks noChangeArrowheads="1"/>
            </p:cNvSpPr>
            <p:nvPr/>
          </p:nvSpPr>
          <p:spPr bwMode="auto">
            <a:xfrm>
              <a:off x="3696" y="3408"/>
              <a:ext cx="1968" cy="306"/>
            </a:xfrm>
            <a:prstGeom prst="rect">
              <a:avLst/>
            </a:prstGeom>
            <a:solidFill>
              <a:srgbClr val="CC3399"/>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ahoma" panose="020B0604030504040204" pitchFamily="34" charset="0"/>
                </a:rPr>
                <a:t>Rate = k </a:t>
              </a:r>
              <a:r>
                <a:rPr lang="en-US" altLang="en-US" sz="1800">
                  <a:latin typeface="Tahoma" panose="020B0604030504040204" pitchFamily="34" charset="0"/>
                </a:rPr>
                <a:t>x</a:t>
              </a:r>
              <a:r>
                <a:rPr lang="en-US" altLang="en-US" sz="2400">
                  <a:latin typeface="Tahoma" panose="020B0604030504040204" pitchFamily="34" charset="0"/>
                </a:rPr>
                <a:t> [A] </a:t>
              </a:r>
              <a:r>
                <a:rPr lang="en-US" altLang="en-US" sz="1800">
                  <a:latin typeface="Tahoma" panose="020B0604030504040204" pitchFamily="34" charset="0"/>
                </a:rPr>
                <a:t>x</a:t>
              </a:r>
              <a:r>
                <a:rPr lang="en-US" altLang="en-US" sz="2400">
                  <a:latin typeface="Tahoma" panose="020B0604030504040204" pitchFamily="34" charset="0"/>
                </a:rPr>
                <a:t> [B</a:t>
              </a:r>
              <a:r>
                <a:rPr lang="en-US" altLang="en-US" sz="2400" baseline="-25000">
                  <a:latin typeface="Tahoma" panose="020B0604030504040204" pitchFamily="34" charset="0"/>
                </a:rPr>
                <a:t>2</a:t>
              </a:r>
              <a:r>
                <a:rPr lang="en-US" altLang="en-US" sz="2400">
                  <a:latin typeface="Tahoma" panose="020B0604030504040204" pitchFamily="34" charset="0"/>
                </a:rPr>
                <a:t>]</a:t>
              </a:r>
              <a:r>
                <a:rPr lang="en-US" altLang="en-US" sz="2400" baseline="30000">
                  <a:latin typeface="Tahoma" panose="020B0604030504040204" pitchFamily="34" charset="0"/>
                </a:rPr>
                <a:t>2</a:t>
              </a:r>
              <a:endParaRPr lang="en-US" altLang="en-US" sz="2400">
                <a:latin typeface="Tahoma" panose="020B0604030504040204" pitchFamily="34" charset="0"/>
              </a:endParaRPr>
            </a:p>
          </p:txBody>
        </p:sp>
        <p:sp>
          <p:nvSpPr>
            <p:cNvPr id="42001" name="Line 29"/>
            <p:cNvSpPr>
              <a:spLocks noChangeShapeType="1"/>
            </p:cNvSpPr>
            <p:nvPr/>
          </p:nvSpPr>
          <p:spPr bwMode="auto">
            <a:xfrm>
              <a:off x="3312" y="3408"/>
              <a:ext cx="384" cy="96"/>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50211" name="Group 35"/>
          <p:cNvGrpSpPr>
            <a:grpSpLocks/>
          </p:cNvGrpSpPr>
          <p:nvPr/>
        </p:nvGrpSpPr>
        <p:grpSpPr bwMode="auto">
          <a:xfrm>
            <a:off x="4953000" y="3529013"/>
            <a:ext cx="3581400" cy="685800"/>
            <a:chOff x="3120" y="2400"/>
            <a:chExt cx="2256" cy="432"/>
          </a:xfrm>
        </p:grpSpPr>
        <p:sp>
          <p:nvSpPr>
            <p:cNvPr id="41998" name="Text Box 17"/>
            <p:cNvSpPr txBox="1">
              <a:spLocks noChangeArrowheads="1"/>
            </p:cNvSpPr>
            <p:nvPr/>
          </p:nvSpPr>
          <p:spPr bwMode="auto">
            <a:xfrm>
              <a:off x="3408" y="2400"/>
              <a:ext cx="1968" cy="306"/>
            </a:xfrm>
            <a:prstGeom prst="rect">
              <a:avLst/>
            </a:prstGeom>
            <a:solidFill>
              <a:srgbClr val="CC3399"/>
            </a:solidFill>
            <a:ln w="2857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latin typeface="Tahoma" panose="020B0604030504040204" pitchFamily="34" charset="0"/>
                </a:rPr>
                <a:t>Rate = k </a:t>
              </a:r>
              <a:r>
                <a:rPr lang="en-US" altLang="en-US" sz="1800">
                  <a:latin typeface="Tahoma" panose="020B0604030504040204" pitchFamily="34" charset="0"/>
                </a:rPr>
                <a:t>x</a:t>
              </a:r>
              <a:r>
                <a:rPr lang="en-US" altLang="en-US" sz="2400">
                  <a:latin typeface="Tahoma" panose="020B0604030504040204" pitchFamily="34" charset="0"/>
                </a:rPr>
                <a:t> [A]</a:t>
              </a:r>
              <a:r>
                <a:rPr lang="en-US" altLang="en-US" sz="2400" baseline="30000">
                  <a:latin typeface="Tahoma" panose="020B0604030504040204" pitchFamily="34" charset="0"/>
                </a:rPr>
                <a:t>2</a:t>
              </a:r>
              <a:r>
                <a:rPr lang="en-US" altLang="en-US" sz="2400">
                  <a:latin typeface="Tahoma" panose="020B0604030504040204" pitchFamily="34" charset="0"/>
                </a:rPr>
                <a:t> </a:t>
              </a:r>
              <a:r>
                <a:rPr lang="en-US" altLang="en-US" sz="1800">
                  <a:latin typeface="Tahoma" panose="020B0604030504040204" pitchFamily="34" charset="0"/>
                </a:rPr>
                <a:t>x</a:t>
              </a:r>
              <a:r>
                <a:rPr lang="en-US" altLang="en-US" sz="2400">
                  <a:latin typeface="Tahoma" panose="020B0604030504040204" pitchFamily="34" charset="0"/>
                </a:rPr>
                <a:t> [B</a:t>
              </a:r>
              <a:r>
                <a:rPr lang="en-US" altLang="en-US" sz="2400" baseline="-25000">
                  <a:latin typeface="Tahoma" panose="020B0604030504040204" pitchFamily="34" charset="0"/>
                </a:rPr>
                <a:t>2</a:t>
              </a:r>
              <a:r>
                <a:rPr lang="en-US" altLang="en-US" sz="2400">
                  <a:latin typeface="Tahoma" panose="020B0604030504040204" pitchFamily="34" charset="0"/>
                </a:rPr>
                <a:t>]</a:t>
              </a:r>
            </a:p>
          </p:txBody>
        </p:sp>
        <p:sp>
          <p:nvSpPr>
            <p:cNvPr id="41999" name="Line 30"/>
            <p:cNvSpPr>
              <a:spLocks noChangeShapeType="1"/>
            </p:cNvSpPr>
            <p:nvPr/>
          </p:nvSpPr>
          <p:spPr bwMode="auto">
            <a:xfrm flipV="1">
              <a:off x="3120" y="2640"/>
              <a:ext cx="288"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Tree>
    <p:custDataLst>
      <p:tags r:id="rId2"/>
    </p:custData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animEffect transition="in" filter="wipe(up)">
                                      <p:cBhvr>
                                        <p:cTn id="7" dur="500"/>
                                        <p:tgtEl>
                                          <p:spTgt spid="501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0186"/>
                                        </p:tgtEl>
                                        <p:attrNameLst>
                                          <p:attrName>style.visibility</p:attrName>
                                        </p:attrNameLst>
                                      </p:cBhvr>
                                      <p:to>
                                        <p:strVal val="visible"/>
                                      </p:to>
                                    </p:set>
                                    <p:animEffect transition="in" filter="box(out)">
                                      <p:cBhvr>
                                        <p:cTn id="12" dur="500"/>
                                        <p:tgtEl>
                                          <p:spTgt spid="50186"/>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50189"/>
                                        </p:tgtEl>
                                        <p:attrNameLst>
                                          <p:attrName>style.visibility</p:attrName>
                                        </p:attrNameLst>
                                      </p:cBhvr>
                                      <p:to>
                                        <p:strVal val="visible"/>
                                      </p:to>
                                    </p:set>
                                    <p:animEffect transition="in" filter="wipe(left)">
                                      <p:cBhvr>
                                        <p:cTn id="16" dur="500"/>
                                        <p:tgtEl>
                                          <p:spTgt spid="5018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0195"/>
                                        </p:tgtEl>
                                        <p:attrNameLst>
                                          <p:attrName>style.visibility</p:attrName>
                                        </p:attrNameLst>
                                      </p:cBhvr>
                                      <p:to>
                                        <p:strVal val="visible"/>
                                      </p:to>
                                    </p:set>
                                    <p:animEffect transition="in" filter="dissolve">
                                      <p:cBhvr>
                                        <p:cTn id="21" dur="500"/>
                                        <p:tgtEl>
                                          <p:spTgt spid="5019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50207"/>
                                        </p:tgtEl>
                                        <p:attrNameLst>
                                          <p:attrName>style.visibility</p:attrName>
                                        </p:attrNameLst>
                                      </p:cBhvr>
                                      <p:to>
                                        <p:strVal val="visible"/>
                                      </p:to>
                                    </p:set>
                                    <p:animEffect transition="in" filter="wipe(right)">
                                      <p:cBhvr>
                                        <p:cTn id="26" dur="500"/>
                                        <p:tgtEl>
                                          <p:spTgt spid="50207"/>
                                        </p:tgtEl>
                                      </p:cBhvr>
                                    </p:animEffect>
                                  </p:childTnLst>
                                </p:cTn>
                              </p:par>
                            </p:childTnLst>
                          </p:cTn>
                        </p:par>
                        <p:par>
                          <p:cTn id="27" fill="hold" nodeType="afterGroup">
                            <p:stCondLst>
                              <p:cond delay="500"/>
                            </p:stCondLst>
                            <p:childTnLst>
                              <p:par>
                                <p:cTn id="28" presetID="22" presetClass="entr" presetSubtype="2" fill="hold" nodeType="afterEffect">
                                  <p:stCondLst>
                                    <p:cond delay="1000"/>
                                  </p:stCondLst>
                                  <p:childTnLst>
                                    <p:set>
                                      <p:cBhvr>
                                        <p:cTn id="29" dur="1" fill="hold">
                                          <p:stCondLst>
                                            <p:cond delay="0"/>
                                          </p:stCondLst>
                                        </p:cTn>
                                        <p:tgtEl>
                                          <p:spTgt spid="50208"/>
                                        </p:tgtEl>
                                        <p:attrNameLst>
                                          <p:attrName>style.visibility</p:attrName>
                                        </p:attrNameLst>
                                      </p:cBhvr>
                                      <p:to>
                                        <p:strVal val="visible"/>
                                      </p:to>
                                    </p:set>
                                    <p:animEffect transition="in" filter="wipe(right)">
                                      <p:cBhvr>
                                        <p:cTn id="30" dur="500"/>
                                        <p:tgtEl>
                                          <p:spTgt spid="50208"/>
                                        </p:tgtEl>
                                      </p:cBhvr>
                                    </p:animEffect>
                                  </p:childTnLst>
                                </p:cTn>
                              </p:par>
                            </p:childTnLst>
                          </p:cTn>
                        </p:par>
                        <p:par>
                          <p:cTn id="31" fill="hold" nodeType="afterGroup">
                            <p:stCondLst>
                              <p:cond delay="2000"/>
                            </p:stCondLst>
                            <p:childTnLst>
                              <p:par>
                                <p:cTn id="32" presetID="22" presetClass="entr" presetSubtype="1" fill="hold" nodeType="afterEffect">
                                  <p:stCondLst>
                                    <p:cond delay="1000"/>
                                  </p:stCondLst>
                                  <p:childTnLst>
                                    <p:set>
                                      <p:cBhvr>
                                        <p:cTn id="33" dur="1" fill="hold">
                                          <p:stCondLst>
                                            <p:cond delay="0"/>
                                          </p:stCondLst>
                                        </p:cTn>
                                        <p:tgtEl>
                                          <p:spTgt spid="50209"/>
                                        </p:tgtEl>
                                        <p:attrNameLst>
                                          <p:attrName>style.visibility</p:attrName>
                                        </p:attrNameLst>
                                      </p:cBhvr>
                                      <p:to>
                                        <p:strVal val="visible"/>
                                      </p:to>
                                    </p:set>
                                    <p:animEffect transition="in" filter="wipe(up)">
                                      <p:cBhvr>
                                        <p:cTn id="34" dur="500"/>
                                        <p:tgtEl>
                                          <p:spTgt spid="50209"/>
                                        </p:tgtEl>
                                      </p:cBhvr>
                                    </p:animEffect>
                                  </p:childTnLst>
                                </p:cTn>
                              </p:par>
                            </p:childTnLst>
                          </p:cTn>
                        </p:par>
                        <p:par>
                          <p:cTn id="35" fill="hold" nodeType="afterGroup">
                            <p:stCondLst>
                              <p:cond delay="3500"/>
                            </p:stCondLst>
                            <p:childTnLst>
                              <p:par>
                                <p:cTn id="36" presetID="22" presetClass="entr" presetSubtype="8" fill="hold" nodeType="afterEffect">
                                  <p:stCondLst>
                                    <p:cond delay="1000"/>
                                  </p:stCondLst>
                                  <p:childTnLst>
                                    <p:set>
                                      <p:cBhvr>
                                        <p:cTn id="37" dur="1" fill="hold">
                                          <p:stCondLst>
                                            <p:cond delay="0"/>
                                          </p:stCondLst>
                                        </p:cTn>
                                        <p:tgtEl>
                                          <p:spTgt spid="50210"/>
                                        </p:tgtEl>
                                        <p:attrNameLst>
                                          <p:attrName>style.visibility</p:attrName>
                                        </p:attrNameLst>
                                      </p:cBhvr>
                                      <p:to>
                                        <p:strVal val="visible"/>
                                      </p:to>
                                    </p:set>
                                    <p:animEffect transition="in" filter="wipe(left)">
                                      <p:cBhvr>
                                        <p:cTn id="38" dur="500"/>
                                        <p:tgtEl>
                                          <p:spTgt spid="50210"/>
                                        </p:tgtEl>
                                      </p:cBhvr>
                                    </p:animEffect>
                                  </p:childTnLst>
                                </p:cTn>
                              </p:par>
                            </p:childTnLst>
                          </p:cTn>
                        </p:par>
                        <p:par>
                          <p:cTn id="39" fill="hold" nodeType="afterGroup">
                            <p:stCondLst>
                              <p:cond delay="5000"/>
                            </p:stCondLst>
                            <p:childTnLst>
                              <p:par>
                                <p:cTn id="40" presetID="22" presetClass="entr" presetSubtype="8" fill="hold" nodeType="afterEffect">
                                  <p:stCondLst>
                                    <p:cond delay="1000"/>
                                  </p:stCondLst>
                                  <p:childTnLst>
                                    <p:set>
                                      <p:cBhvr>
                                        <p:cTn id="41" dur="1" fill="hold">
                                          <p:stCondLst>
                                            <p:cond delay="0"/>
                                          </p:stCondLst>
                                        </p:cTn>
                                        <p:tgtEl>
                                          <p:spTgt spid="50211"/>
                                        </p:tgtEl>
                                        <p:attrNameLst>
                                          <p:attrName>style.visibility</p:attrName>
                                        </p:attrNameLst>
                                      </p:cBhvr>
                                      <p:to>
                                        <p:strVal val="visible"/>
                                      </p:to>
                                    </p:set>
                                    <p:animEffect transition="in" filter="wipe(left)">
                                      <p:cBhvr>
                                        <p:cTn id="42" dur="500"/>
                                        <p:tgtEl>
                                          <p:spTgt spid="50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autoUpdateAnimBg="0"/>
      <p:bldP spid="50186" grpId="0" autoUpdateAnimBg="0"/>
      <p:bldP spid="5019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1"/>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44035" name="Footer Placeholder 2"/>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pSp>
        <p:nvGrpSpPr>
          <p:cNvPr id="62475" name="Group 11"/>
          <p:cNvGrpSpPr>
            <a:grpSpLocks/>
          </p:cNvGrpSpPr>
          <p:nvPr/>
        </p:nvGrpSpPr>
        <p:grpSpPr bwMode="auto">
          <a:xfrm>
            <a:off x="3200400" y="2781300"/>
            <a:ext cx="4191000" cy="500063"/>
            <a:chOff x="2016" y="1752"/>
            <a:chExt cx="2640" cy="315"/>
          </a:xfrm>
        </p:grpSpPr>
        <p:sp>
          <p:nvSpPr>
            <p:cNvPr id="44042" name="Oval 8"/>
            <p:cNvSpPr>
              <a:spLocks noChangeArrowheads="1"/>
            </p:cNvSpPr>
            <p:nvPr/>
          </p:nvSpPr>
          <p:spPr bwMode="auto">
            <a:xfrm>
              <a:off x="2016" y="1752"/>
              <a:ext cx="480" cy="240"/>
            </a:xfrm>
            <a:prstGeom prst="ellipse">
              <a:avLst/>
            </a:prstGeom>
            <a:solidFill>
              <a:srgbClr val="0033CC"/>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44043" name="Freeform 9"/>
            <p:cNvSpPr>
              <a:spLocks/>
            </p:cNvSpPr>
            <p:nvPr/>
          </p:nvSpPr>
          <p:spPr bwMode="auto">
            <a:xfrm>
              <a:off x="2448" y="1920"/>
              <a:ext cx="960" cy="146"/>
            </a:xfrm>
            <a:custGeom>
              <a:avLst/>
              <a:gdLst>
                <a:gd name="T0" fmla="*/ 0 w 960"/>
                <a:gd name="T1" fmla="*/ 0 h 146"/>
                <a:gd name="T2" fmla="*/ 240 w 960"/>
                <a:gd name="T3" fmla="*/ 96 h 146"/>
                <a:gd name="T4" fmla="*/ 492 w 960"/>
                <a:gd name="T5" fmla="*/ 144 h 146"/>
                <a:gd name="T6" fmla="*/ 768 w 960"/>
                <a:gd name="T7" fmla="*/ 108 h 146"/>
                <a:gd name="T8" fmla="*/ 960 w 960"/>
                <a:gd name="T9" fmla="*/ 48 h 1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0" h="146">
                  <a:moveTo>
                    <a:pt x="0" y="0"/>
                  </a:moveTo>
                  <a:cubicBezTo>
                    <a:pt x="76" y="40"/>
                    <a:pt x="158" y="72"/>
                    <a:pt x="240" y="96"/>
                  </a:cubicBezTo>
                  <a:cubicBezTo>
                    <a:pt x="322" y="120"/>
                    <a:pt x="404" y="142"/>
                    <a:pt x="492" y="144"/>
                  </a:cubicBezTo>
                  <a:cubicBezTo>
                    <a:pt x="580" y="146"/>
                    <a:pt x="690" y="124"/>
                    <a:pt x="768" y="108"/>
                  </a:cubicBezTo>
                  <a:cubicBezTo>
                    <a:pt x="846" y="92"/>
                    <a:pt x="920" y="60"/>
                    <a:pt x="960" y="48"/>
                  </a:cubicBezTo>
                </a:path>
              </a:pathLst>
            </a:custGeom>
            <a:noFill/>
            <a:ln w="190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44044" name="Text Box 10"/>
            <p:cNvSpPr txBox="1">
              <a:spLocks noChangeArrowheads="1"/>
            </p:cNvSpPr>
            <p:nvPr/>
          </p:nvSpPr>
          <p:spPr bwMode="auto">
            <a:xfrm>
              <a:off x="3408" y="1824"/>
              <a:ext cx="1248" cy="24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800" b="1">
                  <a:latin typeface="Tahoma" panose="020B0604030504040204" pitchFamily="34" charset="0"/>
                </a:rPr>
                <a:t>DEFINE THIS!</a:t>
              </a:r>
            </a:p>
          </p:txBody>
        </p:sp>
      </p:grpSp>
      <p:graphicFrame>
        <p:nvGraphicFramePr>
          <p:cNvPr id="44037" name="Object 3"/>
          <p:cNvGraphicFramePr>
            <a:graphicFrameLocks noChangeAspect="1"/>
          </p:cNvGraphicFramePr>
          <p:nvPr/>
        </p:nvGraphicFramePr>
        <p:xfrm>
          <a:off x="7537450" y="228600"/>
          <a:ext cx="1600200" cy="1316038"/>
        </p:xfrm>
        <a:graphic>
          <a:graphicData uri="http://schemas.openxmlformats.org/presentationml/2006/ole">
            <mc:AlternateContent xmlns:mc="http://schemas.openxmlformats.org/markup-compatibility/2006">
              <mc:Choice xmlns:v="urn:schemas-microsoft-com:vml" Requires="v">
                <p:oleObj spid="_x0000_s44049" name="WordArt 3.0" r:id="rId4" imgW="6101160" imgH="4064491" progId="MSWordArt.2">
                  <p:embed/>
                </p:oleObj>
              </mc:Choice>
              <mc:Fallback>
                <p:oleObj name="WordArt 3.0" r:id="rId4" imgW="6101160" imgH="4064491" progId="MSWordArt.2">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7450" y="22860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4038" name="Text Box 5"/>
          <p:cNvSpPr txBox="1">
            <a:spLocks noChangeArrowheads="1"/>
          </p:cNvSpPr>
          <p:nvPr/>
        </p:nvSpPr>
        <p:spPr bwMode="auto">
          <a:xfrm>
            <a:off x="228600" y="228600"/>
            <a:ext cx="7391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latin typeface="Tahoma" panose="020B0604030504040204" pitchFamily="34" charset="0"/>
              </a:rPr>
              <a:t>How do we tell what is the correct rate law for a non-elementary reaction?</a:t>
            </a:r>
          </a:p>
        </p:txBody>
      </p:sp>
      <p:sp>
        <p:nvSpPr>
          <p:cNvPr id="62470" name="Text Box 6"/>
          <p:cNvSpPr txBox="1">
            <a:spLocks noChangeArrowheads="1"/>
          </p:cNvSpPr>
          <p:nvPr/>
        </p:nvSpPr>
        <p:spPr bwMode="auto">
          <a:xfrm>
            <a:off x="228600" y="1219200"/>
            <a:ext cx="8839200"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800">
                <a:latin typeface="Tahoma" panose="020B0604030504040204" pitchFamily="34" charset="0"/>
              </a:rPr>
              <a:t>Two ways: </a:t>
            </a:r>
            <a:r>
              <a:rPr lang="en-US" altLang="en-US" sz="2400">
                <a:latin typeface="Tahoma" panose="020B0604030504040204" pitchFamily="34" charset="0"/>
              </a:rPr>
              <a:t>(1) from reaction mechanism and RDS</a:t>
            </a:r>
          </a:p>
          <a:p>
            <a:pPr>
              <a:buFontTx/>
              <a:buNone/>
            </a:pPr>
            <a:r>
              <a:rPr lang="en-US" altLang="en-US" sz="2400">
                <a:latin typeface="Tahoma" panose="020B0604030504040204" pitchFamily="34" charset="0"/>
              </a:rPr>
              <a:t>		(2) from experimental data on rate of reaction</a:t>
            </a:r>
          </a:p>
        </p:txBody>
      </p:sp>
      <p:sp>
        <p:nvSpPr>
          <p:cNvPr id="62471" name="Text Box 7"/>
          <p:cNvSpPr txBox="1">
            <a:spLocks noChangeArrowheads="1"/>
          </p:cNvSpPr>
          <p:nvPr/>
        </p:nvSpPr>
        <p:spPr bwMode="auto">
          <a:xfrm>
            <a:off x="381000" y="2362200"/>
            <a:ext cx="84582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solidFill>
                  <a:srgbClr val="CCFF33"/>
                </a:solidFill>
                <a:latin typeface="Tahoma" panose="020B0604030504040204" pitchFamily="34" charset="0"/>
              </a:rPr>
              <a:t>(1) Rate law for non-elementary reactions </a:t>
            </a:r>
            <a:r>
              <a:rPr lang="en-US" altLang="en-US" sz="1800" b="1">
                <a:solidFill>
                  <a:srgbClr val="CCFF33"/>
                </a:solidFill>
                <a:latin typeface="Tahoma" panose="020B0604030504040204" pitchFamily="34" charset="0"/>
              </a:rPr>
              <a:t>(from reaction mechanism and RDS)</a:t>
            </a:r>
            <a:endParaRPr lang="en-US" altLang="en-US" sz="2800">
              <a:solidFill>
                <a:srgbClr val="CCFF33"/>
              </a:solidFill>
              <a:latin typeface="Tahoma" panose="020B0604030504040204" pitchFamily="34" charset="0"/>
            </a:endParaRPr>
          </a:p>
        </p:txBody>
      </p:sp>
      <p:sp>
        <p:nvSpPr>
          <p:cNvPr id="62477" name="Text Box 13"/>
          <p:cNvSpPr txBox="1">
            <a:spLocks noChangeArrowheads="1"/>
          </p:cNvSpPr>
          <p:nvPr/>
        </p:nvSpPr>
        <p:spPr bwMode="auto">
          <a:xfrm>
            <a:off x="247650" y="3179763"/>
            <a:ext cx="8077200" cy="3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800">
                <a:latin typeface="Tahoma" panose="020B0604030504040204" pitchFamily="34" charset="0"/>
              </a:rPr>
              <a:t>Some steps:</a:t>
            </a:r>
          </a:p>
          <a:p>
            <a:pPr>
              <a:spcBef>
                <a:spcPct val="0"/>
              </a:spcBef>
              <a:buFontTx/>
              <a:buNone/>
            </a:pPr>
            <a:r>
              <a:rPr lang="en-US" altLang="en-US" sz="2800">
                <a:latin typeface="Tahoma" panose="020B0604030504040204" pitchFamily="34" charset="0"/>
              </a:rPr>
              <a:t>1. Identify the RDS in the mechanism</a:t>
            </a:r>
          </a:p>
          <a:p>
            <a:pPr>
              <a:spcBef>
                <a:spcPct val="0"/>
              </a:spcBef>
              <a:buFontTx/>
              <a:buNone/>
            </a:pPr>
            <a:r>
              <a:rPr lang="en-US" altLang="en-US" sz="2800">
                <a:latin typeface="Tahoma" panose="020B0604030504040204" pitchFamily="34" charset="0"/>
              </a:rPr>
              <a:t>2. Write the rate law for the RDS (as for an elementary reaction).</a:t>
            </a:r>
          </a:p>
          <a:p>
            <a:pPr>
              <a:spcBef>
                <a:spcPct val="0"/>
              </a:spcBef>
              <a:buFontTx/>
              <a:buNone/>
            </a:pPr>
            <a:r>
              <a:rPr lang="en-US" altLang="en-US" sz="2800">
                <a:latin typeface="Tahoma" panose="020B0604030504040204" pitchFamily="34" charset="0"/>
              </a:rPr>
              <a:t>3. If any reactants in the RDS are products in earlier steps then the rate law must be adjusted to allow for this (how?)</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62470"/>
                                        </p:tgtEl>
                                        <p:attrNameLst>
                                          <p:attrName>style.visibility</p:attrName>
                                        </p:attrNameLst>
                                      </p:cBhvr>
                                      <p:to>
                                        <p:strVal val="visible"/>
                                      </p:to>
                                    </p:set>
                                    <p:animEffect transition="in" filter="wipe(right)">
                                      <p:cBhvr>
                                        <p:cTn id="7" dur="500"/>
                                        <p:tgtEl>
                                          <p:spTgt spid="624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2471"/>
                                        </p:tgtEl>
                                        <p:attrNameLst>
                                          <p:attrName>style.visibility</p:attrName>
                                        </p:attrNameLst>
                                      </p:cBhvr>
                                      <p:to>
                                        <p:strVal val="visible"/>
                                      </p:to>
                                    </p:set>
                                    <p:animEffect transition="in" filter="dissolve">
                                      <p:cBhvr>
                                        <p:cTn id="12" dur="500"/>
                                        <p:tgtEl>
                                          <p:spTgt spid="6247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62475"/>
                                        </p:tgtEl>
                                        <p:attrNameLst>
                                          <p:attrName>style.visibility</p:attrName>
                                        </p:attrNameLst>
                                      </p:cBhvr>
                                      <p:to>
                                        <p:strVal val="visible"/>
                                      </p:to>
                                    </p:set>
                                    <p:animEffect transition="in" filter="wipe(left)">
                                      <p:cBhvr>
                                        <p:cTn id="17" dur="500"/>
                                        <p:tgtEl>
                                          <p:spTgt spid="624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2477">
                                            <p:txEl>
                                              <p:pRg st="0" end="0"/>
                                            </p:txEl>
                                          </p:spTgt>
                                        </p:tgtEl>
                                        <p:attrNameLst>
                                          <p:attrName>style.visibility</p:attrName>
                                        </p:attrNameLst>
                                      </p:cBhvr>
                                      <p:to>
                                        <p:strVal val="visible"/>
                                      </p:to>
                                    </p:set>
                                    <p:animEffect transition="in" filter="wipe(left)">
                                      <p:cBhvr>
                                        <p:cTn id="22" dur="500"/>
                                        <p:tgtEl>
                                          <p:spTgt spid="62477">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2477">
                                            <p:txEl>
                                              <p:pRg st="1" end="1"/>
                                            </p:txEl>
                                          </p:spTgt>
                                        </p:tgtEl>
                                        <p:attrNameLst>
                                          <p:attrName>style.visibility</p:attrName>
                                        </p:attrNameLst>
                                      </p:cBhvr>
                                      <p:to>
                                        <p:strVal val="visible"/>
                                      </p:to>
                                    </p:set>
                                    <p:animEffect transition="in" filter="wipe(left)">
                                      <p:cBhvr>
                                        <p:cTn id="27" dur="500"/>
                                        <p:tgtEl>
                                          <p:spTgt spid="62477">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2477">
                                            <p:txEl>
                                              <p:pRg st="2" end="2"/>
                                            </p:txEl>
                                          </p:spTgt>
                                        </p:tgtEl>
                                        <p:attrNameLst>
                                          <p:attrName>style.visibility</p:attrName>
                                        </p:attrNameLst>
                                      </p:cBhvr>
                                      <p:to>
                                        <p:strVal val="visible"/>
                                      </p:to>
                                    </p:set>
                                    <p:animEffect transition="in" filter="wipe(left)">
                                      <p:cBhvr>
                                        <p:cTn id="32" dur="500"/>
                                        <p:tgtEl>
                                          <p:spTgt spid="62477">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2477">
                                            <p:txEl>
                                              <p:pRg st="3" end="3"/>
                                            </p:txEl>
                                          </p:spTgt>
                                        </p:tgtEl>
                                        <p:attrNameLst>
                                          <p:attrName>style.visibility</p:attrName>
                                        </p:attrNameLst>
                                      </p:cBhvr>
                                      <p:to>
                                        <p:strVal val="visible"/>
                                      </p:to>
                                    </p:set>
                                    <p:animEffect transition="in" filter="wipe(left)">
                                      <p:cBhvr>
                                        <p:cTn id="37" dur="500"/>
                                        <p:tgtEl>
                                          <p:spTgt spid="6247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autoUpdateAnimBg="0"/>
      <p:bldP spid="62471" grpId="0" autoUpdateAnimBg="0"/>
      <p:bldP spid="6247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4"/>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46083" name="Footer Placeholder 5"/>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graphicFrame>
        <p:nvGraphicFramePr>
          <p:cNvPr id="46084" name="Object 4"/>
          <p:cNvGraphicFramePr>
            <a:graphicFrameLocks noChangeAspect="1"/>
          </p:cNvGraphicFramePr>
          <p:nvPr/>
        </p:nvGraphicFramePr>
        <p:xfrm>
          <a:off x="7772400" y="0"/>
          <a:ext cx="1600200" cy="1316038"/>
        </p:xfrm>
        <a:graphic>
          <a:graphicData uri="http://schemas.openxmlformats.org/presentationml/2006/ole">
            <mc:AlternateContent xmlns:mc="http://schemas.openxmlformats.org/markup-compatibility/2006">
              <mc:Choice xmlns:v="urn:schemas-microsoft-com:vml" Requires="v">
                <p:oleObj spid="_x0000_s46121" name="WordArt 3.0" r:id="rId4" imgW="6101160" imgH="4064491" progId="MSWordArt.2">
                  <p:embed/>
                </p:oleObj>
              </mc:Choice>
              <mc:Fallback>
                <p:oleObj name="WordArt 3.0" r:id="rId4" imgW="6101160" imgH="4064491" progId="MSWordArt.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724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6085" name="Text Box 5"/>
          <p:cNvSpPr txBox="1">
            <a:spLocks noChangeArrowheads="1"/>
          </p:cNvSpPr>
          <p:nvPr/>
        </p:nvSpPr>
        <p:spPr bwMode="auto">
          <a:xfrm>
            <a:off x="1143000" y="76200"/>
            <a:ext cx="5562600" cy="660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b="1"/>
              <a:t>NO</a:t>
            </a:r>
            <a:r>
              <a:rPr lang="en-US" altLang="en-US" sz="3600" b="1" baseline="-25000"/>
              <a:t>2</a:t>
            </a:r>
            <a:r>
              <a:rPr lang="en-US" altLang="en-US" sz="3600" b="1"/>
              <a:t> +  CO  </a:t>
            </a:r>
            <a:r>
              <a:rPr lang="en-US" altLang="en-US" sz="3600" b="1">
                <a:sym typeface="Symbol" panose="05050102010706020507" pitchFamily="18" charset="2"/>
              </a:rPr>
              <a:t>  NO  +  CO</a:t>
            </a:r>
            <a:r>
              <a:rPr lang="en-US" altLang="en-US" sz="3600" b="1" baseline="-25000">
                <a:sym typeface="Symbol" panose="05050102010706020507" pitchFamily="18" charset="2"/>
              </a:rPr>
              <a:t>2</a:t>
            </a:r>
          </a:p>
        </p:txBody>
      </p:sp>
      <p:sp>
        <p:nvSpPr>
          <p:cNvPr id="54278" name="Text Box 6"/>
          <p:cNvSpPr txBox="1">
            <a:spLocks noChangeArrowheads="1"/>
          </p:cNvSpPr>
          <p:nvPr/>
        </p:nvSpPr>
        <p:spPr bwMode="auto">
          <a:xfrm>
            <a:off x="3200400" y="838200"/>
            <a:ext cx="472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t>NO</a:t>
            </a:r>
            <a:r>
              <a:rPr lang="en-US" altLang="en-US" sz="2800" b="1" baseline="-25000"/>
              <a:t>2</a:t>
            </a:r>
            <a:r>
              <a:rPr lang="en-US" altLang="en-US" sz="2800" b="1"/>
              <a:t>  +  NO</a:t>
            </a:r>
            <a:r>
              <a:rPr lang="en-US" altLang="en-US" sz="2800" b="1" baseline="-25000"/>
              <a:t>2</a:t>
            </a:r>
            <a:r>
              <a:rPr lang="en-US" altLang="en-US" sz="2800" b="1"/>
              <a:t>  </a:t>
            </a:r>
            <a:r>
              <a:rPr lang="en-US" altLang="en-US" sz="2800" b="1">
                <a:sym typeface="Symbol" panose="05050102010706020507" pitchFamily="18" charset="2"/>
              </a:rPr>
              <a:t>  NO</a:t>
            </a:r>
            <a:r>
              <a:rPr lang="en-US" altLang="en-US" sz="2800" b="1" baseline="-25000">
                <a:sym typeface="Symbol" panose="05050102010706020507" pitchFamily="18" charset="2"/>
              </a:rPr>
              <a:t>3</a:t>
            </a:r>
            <a:r>
              <a:rPr lang="en-US" altLang="en-US" sz="2800" b="1">
                <a:sym typeface="Symbol" panose="05050102010706020507" pitchFamily="18" charset="2"/>
              </a:rPr>
              <a:t>  + NO</a:t>
            </a:r>
          </a:p>
        </p:txBody>
      </p:sp>
      <p:sp>
        <p:nvSpPr>
          <p:cNvPr id="54279" name="Text Box 7"/>
          <p:cNvSpPr txBox="1">
            <a:spLocks noChangeArrowheads="1"/>
          </p:cNvSpPr>
          <p:nvPr/>
        </p:nvSpPr>
        <p:spPr bwMode="auto">
          <a:xfrm>
            <a:off x="3200400" y="1524000"/>
            <a:ext cx="46466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ym typeface="Symbol" panose="05050102010706020507" pitchFamily="18" charset="2"/>
              </a:rPr>
              <a:t>NO</a:t>
            </a:r>
            <a:r>
              <a:rPr lang="en-US" altLang="en-US" sz="2800" b="1" baseline="-25000">
                <a:sym typeface="Symbol" panose="05050102010706020507" pitchFamily="18" charset="2"/>
              </a:rPr>
              <a:t>3</a:t>
            </a:r>
            <a:r>
              <a:rPr lang="en-US" altLang="en-US" sz="2800" b="1">
                <a:sym typeface="Symbol" panose="05050102010706020507" pitchFamily="18" charset="2"/>
              </a:rPr>
              <a:t>  +  CO    NO</a:t>
            </a:r>
            <a:r>
              <a:rPr lang="en-US" altLang="en-US" sz="2800" b="1" baseline="-25000">
                <a:sym typeface="Symbol" panose="05050102010706020507" pitchFamily="18" charset="2"/>
              </a:rPr>
              <a:t>2</a:t>
            </a:r>
            <a:r>
              <a:rPr lang="en-US" altLang="en-US" sz="2800" b="1">
                <a:sym typeface="Symbol" panose="05050102010706020507" pitchFamily="18" charset="2"/>
              </a:rPr>
              <a:t>  +  CO</a:t>
            </a:r>
            <a:r>
              <a:rPr lang="en-US" altLang="en-US" sz="2800" b="1" baseline="-25000">
                <a:sym typeface="Symbol" panose="05050102010706020507" pitchFamily="18" charset="2"/>
              </a:rPr>
              <a:t>2</a:t>
            </a:r>
          </a:p>
        </p:txBody>
      </p:sp>
      <p:grpSp>
        <p:nvGrpSpPr>
          <p:cNvPr id="54291" name="Group 19"/>
          <p:cNvGrpSpPr>
            <a:grpSpLocks/>
          </p:cNvGrpSpPr>
          <p:nvPr/>
        </p:nvGrpSpPr>
        <p:grpSpPr bwMode="auto">
          <a:xfrm>
            <a:off x="1981200" y="914400"/>
            <a:ext cx="1371600" cy="1066800"/>
            <a:chOff x="1248" y="768"/>
            <a:chExt cx="864" cy="672"/>
          </a:xfrm>
        </p:grpSpPr>
        <p:sp>
          <p:nvSpPr>
            <p:cNvPr id="46115" name="Text Box 8"/>
            <p:cNvSpPr txBox="1">
              <a:spLocks noChangeArrowheads="1"/>
            </p:cNvSpPr>
            <p:nvPr/>
          </p:nvSpPr>
          <p:spPr bwMode="auto">
            <a:xfrm>
              <a:off x="1248" y="768"/>
              <a:ext cx="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folHlink"/>
                  </a:solidFill>
                </a:rPr>
                <a:t>1st step</a:t>
              </a:r>
            </a:p>
          </p:txBody>
        </p:sp>
        <p:sp>
          <p:nvSpPr>
            <p:cNvPr id="46116" name="Text Box 9"/>
            <p:cNvSpPr txBox="1">
              <a:spLocks noChangeArrowheads="1"/>
            </p:cNvSpPr>
            <p:nvPr/>
          </p:nvSpPr>
          <p:spPr bwMode="auto">
            <a:xfrm>
              <a:off x="1248" y="1152"/>
              <a:ext cx="8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folHlink"/>
                  </a:solidFill>
                </a:rPr>
                <a:t>2nd step</a:t>
              </a:r>
            </a:p>
          </p:txBody>
        </p:sp>
      </p:grpSp>
      <p:grpSp>
        <p:nvGrpSpPr>
          <p:cNvPr id="54290" name="Group 18"/>
          <p:cNvGrpSpPr>
            <a:grpSpLocks/>
          </p:cNvGrpSpPr>
          <p:nvPr/>
        </p:nvGrpSpPr>
        <p:grpSpPr bwMode="auto">
          <a:xfrm>
            <a:off x="76200" y="990600"/>
            <a:ext cx="1828800" cy="1004888"/>
            <a:chOff x="48" y="816"/>
            <a:chExt cx="1152" cy="633"/>
          </a:xfrm>
        </p:grpSpPr>
        <p:sp>
          <p:nvSpPr>
            <p:cNvPr id="46113" name="Text Box 10"/>
            <p:cNvSpPr txBox="1">
              <a:spLocks noChangeArrowheads="1"/>
            </p:cNvSpPr>
            <p:nvPr/>
          </p:nvSpPr>
          <p:spPr bwMode="auto">
            <a:xfrm>
              <a:off x="48" y="816"/>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folHlink"/>
                  </a:solidFill>
                </a:rPr>
                <a:t>Reaction</a:t>
              </a:r>
            </a:p>
            <a:p>
              <a:pPr>
                <a:spcBef>
                  <a:spcPct val="50000"/>
                </a:spcBef>
                <a:buFontTx/>
                <a:buNone/>
              </a:pPr>
              <a:r>
                <a:rPr lang="en-US" altLang="en-US" sz="2400" b="1">
                  <a:solidFill>
                    <a:schemeClr val="folHlink"/>
                  </a:solidFill>
                </a:rPr>
                <a:t>mechanism</a:t>
              </a:r>
            </a:p>
          </p:txBody>
        </p:sp>
        <p:sp>
          <p:nvSpPr>
            <p:cNvPr id="46114" name="AutoShape 11"/>
            <p:cNvSpPr>
              <a:spLocks/>
            </p:cNvSpPr>
            <p:nvPr/>
          </p:nvSpPr>
          <p:spPr bwMode="auto">
            <a:xfrm>
              <a:off x="960" y="816"/>
              <a:ext cx="240" cy="624"/>
            </a:xfrm>
            <a:prstGeom prst="leftBrace">
              <a:avLst>
                <a:gd name="adj1" fmla="val 21667"/>
                <a:gd name="adj2" fmla="val 50000"/>
              </a:avLst>
            </a:prstGeom>
            <a:noFill/>
            <a:ln w="38100">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en-US" sz="2400">
                <a:solidFill>
                  <a:schemeClr val="folHlink"/>
                </a:solidFill>
              </a:endParaRPr>
            </a:p>
          </p:txBody>
        </p:sp>
      </p:grpSp>
      <p:grpSp>
        <p:nvGrpSpPr>
          <p:cNvPr id="54292" name="Group 20"/>
          <p:cNvGrpSpPr>
            <a:grpSpLocks/>
          </p:cNvGrpSpPr>
          <p:nvPr/>
        </p:nvGrpSpPr>
        <p:grpSpPr bwMode="auto">
          <a:xfrm>
            <a:off x="7696200" y="838200"/>
            <a:ext cx="1295400" cy="1204913"/>
            <a:chOff x="4848" y="720"/>
            <a:chExt cx="816" cy="759"/>
          </a:xfrm>
        </p:grpSpPr>
        <p:sp>
          <p:nvSpPr>
            <p:cNvPr id="46111" name="Text Box 12"/>
            <p:cNvSpPr txBox="1">
              <a:spLocks noChangeArrowheads="1"/>
            </p:cNvSpPr>
            <p:nvPr/>
          </p:nvSpPr>
          <p:spPr bwMode="auto">
            <a:xfrm>
              <a:off x="4848" y="720"/>
              <a:ext cx="72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rgbClr val="00FF00"/>
                  </a:solidFill>
                </a:rPr>
                <a:t>(Fast)</a:t>
              </a:r>
            </a:p>
          </p:txBody>
        </p:sp>
        <p:sp>
          <p:nvSpPr>
            <p:cNvPr id="46112" name="Text Box 13"/>
            <p:cNvSpPr txBox="1">
              <a:spLocks noChangeArrowheads="1"/>
            </p:cNvSpPr>
            <p:nvPr/>
          </p:nvSpPr>
          <p:spPr bwMode="auto">
            <a:xfrm>
              <a:off x="4896" y="1152"/>
              <a:ext cx="76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rgbClr val="00FF00"/>
                  </a:solidFill>
                </a:rPr>
                <a:t>(Slow)</a:t>
              </a:r>
            </a:p>
          </p:txBody>
        </p:sp>
      </p:grpSp>
      <p:sp>
        <p:nvSpPr>
          <p:cNvPr id="54293" name="Text Box 21"/>
          <p:cNvSpPr txBox="1">
            <a:spLocks noChangeArrowheads="1"/>
          </p:cNvSpPr>
          <p:nvPr/>
        </p:nvSpPr>
        <p:spPr bwMode="auto">
          <a:xfrm>
            <a:off x="6781800" y="2133600"/>
            <a:ext cx="1981200" cy="4762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Step 2 is RDS</a:t>
            </a:r>
          </a:p>
        </p:txBody>
      </p:sp>
      <p:sp>
        <p:nvSpPr>
          <p:cNvPr id="54294" name="Text Box 22"/>
          <p:cNvSpPr txBox="1">
            <a:spLocks noChangeArrowheads="1"/>
          </p:cNvSpPr>
          <p:nvPr/>
        </p:nvSpPr>
        <p:spPr bwMode="auto">
          <a:xfrm>
            <a:off x="5410200" y="2971800"/>
            <a:ext cx="3352800" cy="4762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sym typeface="Symbol" panose="05050102010706020507" pitchFamily="18" charset="2"/>
              </a:rPr>
              <a:t>Rate  =  k </a:t>
            </a:r>
            <a:r>
              <a:rPr lang="en-US" altLang="en-US" sz="2000">
                <a:sym typeface="Symbol" panose="05050102010706020507" pitchFamily="18" charset="2"/>
              </a:rPr>
              <a:t>x</a:t>
            </a:r>
            <a:r>
              <a:rPr lang="en-US" altLang="en-US" sz="2400">
                <a:sym typeface="Symbol" panose="05050102010706020507" pitchFamily="18" charset="2"/>
              </a:rPr>
              <a:t> [NO</a:t>
            </a:r>
            <a:r>
              <a:rPr lang="en-US" altLang="en-US" sz="2400" baseline="-25000">
                <a:sym typeface="Symbol" panose="05050102010706020507" pitchFamily="18" charset="2"/>
              </a:rPr>
              <a:t>3</a:t>
            </a:r>
            <a:r>
              <a:rPr lang="en-US" altLang="en-US" sz="2400">
                <a:sym typeface="Symbol" panose="05050102010706020507" pitchFamily="18" charset="2"/>
              </a:rPr>
              <a:t>] </a:t>
            </a:r>
            <a:r>
              <a:rPr lang="en-US" altLang="en-US" sz="2000">
                <a:sym typeface="Symbol" panose="05050102010706020507" pitchFamily="18" charset="2"/>
              </a:rPr>
              <a:t>x</a:t>
            </a:r>
            <a:r>
              <a:rPr lang="en-US" altLang="en-US" sz="2400">
                <a:sym typeface="Symbol" panose="05050102010706020507" pitchFamily="18" charset="2"/>
              </a:rPr>
              <a:t> [CO]</a:t>
            </a:r>
          </a:p>
        </p:txBody>
      </p:sp>
      <p:sp>
        <p:nvSpPr>
          <p:cNvPr id="54295" name="Text Box 23"/>
          <p:cNvSpPr txBox="1">
            <a:spLocks noChangeArrowheads="1"/>
          </p:cNvSpPr>
          <p:nvPr/>
        </p:nvSpPr>
        <p:spPr bwMode="auto">
          <a:xfrm>
            <a:off x="4648200" y="3829050"/>
            <a:ext cx="4114800" cy="4762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No, yes, NO</a:t>
            </a:r>
            <a:r>
              <a:rPr lang="en-US" altLang="en-US" sz="2400" baseline="-25000"/>
              <a:t>3</a:t>
            </a:r>
            <a:r>
              <a:rPr lang="en-US" altLang="en-US" sz="2400"/>
              <a:t> is an intermediate</a:t>
            </a:r>
          </a:p>
        </p:txBody>
      </p:sp>
      <p:sp>
        <p:nvSpPr>
          <p:cNvPr id="54296" name="Text Box 24"/>
          <p:cNvSpPr txBox="1">
            <a:spLocks noChangeArrowheads="1"/>
          </p:cNvSpPr>
          <p:nvPr/>
        </p:nvSpPr>
        <p:spPr bwMode="auto">
          <a:xfrm>
            <a:off x="228600" y="21336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pPr>
            <a:r>
              <a:rPr lang="en-US" altLang="en-US" sz="2400">
                <a:latin typeface="Tahoma" panose="020B0604030504040204" pitchFamily="34" charset="0"/>
              </a:rPr>
              <a:t> Which is the rate determining step?</a:t>
            </a:r>
          </a:p>
        </p:txBody>
      </p:sp>
      <p:sp>
        <p:nvSpPr>
          <p:cNvPr id="54297" name="Text Box 25"/>
          <p:cNvSpPr txBox="1">
            <a:spLocks noChangeArrowheads="1"/>
          </p:cNvSpPr>
          <p:nvPr/>
        </p:nvSpPr>
        <p:spPr bwMode="auto">
          <a:xfrm>
            <a:off x="228600" y="2514600"/>
            <a:ext cx="708660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50000"/>
              </a:spcBef>
            </a:pPr>
            <a:r>
              <a:rPr lang="en-US" altLang="en-US" sz="2400">
                <a:latin typeface="Tahoma" panose="020B0604030504040204" pitchFamily="34" charset="0"/>
              </a:rPr>
              <a:t> Write the rate law for the RDS (remember it is an elementary reaction)</a:t>
            </a:r>
          </a:p>
        </p:txBody>
      </p:sp>
      <p:sp>
        <p:nvSpPr>
          <p:cNvPr id="54298" name="Text Box 26"/>
          <p:cNvSpPr txBox="1">
            <a:spLocks noChangeArrowheads="1"/>
          </p:cNvSpPr>
          <p:nvPr/>
        </p:nvSpPr>
        <p:spPr bwMode="auto">
          <a:xfrm>
            <a:off x="228600" y="3371850"/>
            <a:ext cx="8229600"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10000"/>
              </a:lnSpc>
              <a:spcBef>
                <a:spcPct val="0"/>
              </a:spcBef>
            </a:pPr>
            <a:r>
              <a:rPr lang="en-US" altLang="en-US" sz="2400">
                <a:latin typeface="Tahoma" panose="020B0604030504040204" pitchFamily="34" charset="0"/>
              </a:rPr>
              <a:t> Is this the rate law for the overall reaction? ie. Do any intermediates appear?  </a:t>
            </a:r>
            <a:endParaRPr lang="en-US" altLang="en-US">
              <a:latin typeface="Tahoma" panose="020B0604030504040204" pitchFamily="34" charset="0"/>
            </a:endParaRPr>
          </a:p>
        </p:txBody>
      </p:sp>
      <p:sp>
        <p:nvSpPr>
          <p:cNvPr id="54299" name="Text Box 27"/>
          <p:cNvSpPr txBox="1">
            <a:spLocks noChangeArrowheads="1"/>
          </p:cNvSpPr>
          <p:nvPr/>
        </p:nvSpPr>
        <p:spPr bwMode="auto">
          <a:xfrm>
            <a:off x="228600" y="4324350"/>
            <a:ext cx="57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pPr>
            <a:r>
              <a:rPr lang="en-US" altLang="en-US" sz="2400">
                <a:latin typeface="Tahoma" panose="020B0604030504040204" pitchFamily="34" charset="0"/>
              </a:rPr>
              <a:t> Rewrite the prior step as an equilibrium</a:t>
            </a:r>
          </a:p>
        </p:txBody>
      </p:sp>
      <p:sp>
        <p:nvSpPr>
          <p:cNvPr id="54300" name="Text Box 28"/>
          <p:cNvSpPr txBox="1">
            <a:spLocks noChangeArrowheads="1"/>
          </p:cNvSpPr>
          <p:nvPr/>
        </p:nvSpPr>
        <p:spPr bwMode="auto">
          <a:xfrm>
            <a:off x="5943600" y="4362450"/>
            <a:ext cx="2819400" cy="415925"/>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000"/>
              <a:t>NO</a:t>
            </a:r>
            <a:r>
              <a:rPr lang="en-US" altLang="en-US" sz="2000" baseline="-25000"/>
              <a:t>2 </a:t>
            </a:r>
            <a:r>
              <a:rPr lang="en-US" altLang="en-US" sz="2000"/>
              <a:t>+ NO</a:t>
            </a:r>
            <a:r>
              <a:rPr lang="en-US" altLang="en-US" sz="2000" baseline="-25000"/>
              <a:t>2 </a:t>
            </a:r>
            <a:r>
              <a:rPr lang="en-US" altLang="en-US" sz="2000">
                <a:sym typeface="Wingdings 3" panose="05040102010807070707" pitchFamily="18" charset="2"/>
              </a:rPr>
              <a:t> </a:t>
            </a:r>
            <a:r>
              <a:rPr lang="en-US" altLang="en-US" sz="2000">
                <a:sym typeface="Symbol" panose="05050102010706020507" pitchFamily="18" charset="2"/>
              </a:rPr>
              <a:t>NO</a:t>
            </a:r>
            <a:r>
              <a:rPr lang="en-US" altLang="en-US" sz="2000" baseline="-25000">
                <a:sym typeface="Symbol" panose="05050102010706020507" pitchFamily="18" charset="2"/>
              </a:rPr>
              <a:t>3 </a:t>
            </a:r>
            <a:r>
              <a:rPr lang="en-US" altLang="en-US" sz="2000">
                <a:sym typeface="Symbol" panose="05050102010706020507" pitchFamily="18" charset="2"/>
              </a:rPr>
              <a:t>+ NO</a:t>
            </a:r>
          </a:p>
        </p:txBody>
      </p:sp>
      <p:sp>
        <p:nvSpPr>
          <p:cNvPr id="54301" name="Text Box 29"/>
          <p:cNvSpPr txBox="1">
            <a:spLocks noChangeArrowheads="1"/>
          </p:cNvSpPr>
          <p:nvPr/>
        </p:nvSpPr>
        <p:spPr bwMode="auto">
          <a:xfrm>
            <a:off x="228600" y="4743450"/>
            <a:ext cx="8534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pPr>
            <a:r>
              <a:rPr lang="en-US" altLang="en-US" sz="2400">
                <a:latin typeface="Tahoma" panose="020B0604030504040204" pitchFamily="34" charset="0"/>
              </a:rPr>
              <a:t> Write the equilibrium expression for this step </a:t>
            </a:r>
            <a:r>
              <a:rPr lang="en-US" altLang="en-US" sz="2400" u="sng">
                <a:latin typeface="Tahoma" panose="020B0604030504040204" pitchFamily="34" charset="0"/>
              </a:rPr>
              <a:t>and</a:t>
            </a:r>
            <a:r>
              <a:rPr lang="en-US" altLang="en-US" sz="2400">
                <a:latin typeface="Tahoma" panose="020B0604030504040204" pitchFamily="34" charset="0"/>
              </a:rPr>
              <a:t> rearrange it so that NO</a:t>
            </a:r>
            <a:r>
              <a:rPr lang="en-US" altLang="en-US" sz="2400" baseline="-25000">
                <a:latin typeface="Tahoma" panose="020B0604030504040204" pitchFamily="34" charset="0"/>
              </a:rPr>
              <a:t>3</a:t>
            </a:r>
            <a:r>
              <a:rPr lang="en-US" altLang="en-US" sz="2400">
                <a:latin typeface="Tahoma" panose="020B0604030504040204" pitchFamily="34" charset="0"/>
              </a:rPr>
              <a:t> is the subject.</a:t>
            </a:r>
          </a:p>
        </p:txBody>
      </p:sp>
      <p:grpSp>
        <p:nvGrpSpPr>
          <p:cNvPr id="54314" name="Group 42"/>
          <p:cNvGrpSpPr>
            <a:grpSpLocks/>
          </p:cNvGrpSpPr>
          <p:nvPr/>
        </p:nvGrpSpPr>
        <p:grpSpPr bwMode="auto">
          <a:xfrm>
            <a:off x="5334000" y="5162550"/>
            <a:ext cx="3429000" cy="496888"/>
            <a:chOff x="3360" y="3252"/>
            <a:chExt cx="2160" cy="313"/>
          </a:xfrm>
        </p:grpSpPr>
        <p:sp>
          <p:nvSpPr>
            <p:cNvPr id="46109" name="Text Box 31"/>
            <p:cNvSpPr txBox="1">
              <a:spLocks noChangeArrowheads="1"/>
            </p:cNvSpPr>
            <p:nvPr/>
          </p:nvSpPr>
          <p:spPr bwMode="auto">
            <a:xfrm>
              <a:off x="3360" y="3252"/>
              <a:ext cx="2160" cy="3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30000"/>
                </a:spcBef>
                <a:buFontTx/>
                <a:buNone/>
              </a:pPr>
              <a:r>
                <a:rPr lang="en-US" altLang="en-US" sz="2400"/>
                <a:t>[NO</a:t>
              </a:r>
              <a:r>
                <a:rPr lang="en-US" altLang="en-US" sz="2400" baseline="-25000"/>
                <a:t>3</a:t>
              </a:r>
              <a:r>
                <a:rPr lang="en-US" altLang="en-US" sz="2400"/>
                <a:t>] = K</a:t>
              </a:r>
              <a:r>
                <a:rPr lang="en-US" altLang="en-US" sz="2400" baseline="-25000"/>
                <a:t>eq</a:t>
              </a:r>
              <a:r>
                <a:rPr lang="en-US" altLang="en-US" sz="1600"/>
                <a:t>x</a:t>
              </a:r>
              <a:r>
                <a:rPr lang="en-US" altLang="en-US" sz="2400"/>
                <a:t>[NO</a:t>
              </a:r>
              <a:r>
                <a:rPr lang="en-US" altLang="en-US" sz="2400" baseline="-25000"/>
                <a:t>2</a:t>
              </a:r>
              <a:r>
                <a:rPr lang="en-US" altLang="en-US" sz="2400"/>
                <a:t>]</a:t>
              </a:r>
              <a:r>
                <a:rPr lang="en-US" altLang="en-US" sz="2400" baseline="30000"/>
                <a:t>2</a:t>
              </a:r>
              <a:r>
                <a:rPr lang="en-US" altLang="en-US" sz="2400"/>
                <a:t> </a:t>
              </a:r>
              <a:r>
                <a:rPr lang="en-US" altLang="en-US" sz="2400" baseline="30000"/>
                <a:t> </a:t>
              </a:r>
              <a:r>
                <a:rPr lang="en-US" altLang="en-US" sz="2400"/>
                <a:t>[NO]</a:t>
              </a:r>
            </a:p>
          </p:txBody>
        </p:sp>
        <p:sp>
          <p:nvSpPr>
            <p:cNvPr id="46110" name="Line 32"/>
            <p:cNvSpPr>
              <a:spLocks noChangeShapeType="1"/>
            </p:cNvSpPr>
            <p:nvPr/>
          </p:nvSpPr>
          <p:spPr bwMode="auto">
            <a:xfrm rot="6587375" flipH="1">
              <a:off x="4838" y="3398"/>
              <a:ext cx="279" cy="5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54305" name="Text Box 33"/>
          <p:cNvSpPr txBox="1">
            <a:spLocks noChangeArrowheads="1"/>
          </p:cNvSpPr>
          <p:nvPr/>
        </p:nvSpPr>
        <p:spPr bwMode="auto">
          <a:xfrm>
            <a:off x="228600" y="5619750"/>
            <a:ext cx="8839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pPr>
            <a:r>
              <a:rPr lang="en-US" altLang="en-US" sz="2400">
                <a:latin typeface="Tahoma" panose="020B0604030504040204" pitchFamily="34" charset="0"/>
              </a:rPr>
              <a:t> When this value of [NO</a:t>
            </a:r>
            <a:r>
              <a:rPr lang="en-US" altLang="en-US" sz="2400" baseline="-25000">
                <a:latin typeface="Tahoma" panose="020B0604030504040204" pitchFamily="34" charset="0"/>
              </a:rPr>
              <a:t>3</a:t>
            </a:r>
            <a:r>
              <a:rPr lang="en-US" altLang="en-US" sz="2400">
                <a:latin typeface="Tahoma" panose="020B0604030504040204" pitchFamily="34" charset="0"/>
              </a:rPr>
              <a:t>] into the rate law for the RDS gives the rate law for the overall reaction</a:t>
            </a:r>
          </a:p>
        </p:txBody>
      </p:sp>
      <p:grpSp>
        <p:nvGrpSpPr>
          <p:cNvPr id="54310" name="Group 38"/>
          <p:cNvGrpSpPr>
            <a:grpSpLocks/>
          </p:cNvGrpSpPr>
          <p:nvPr/>
        </p:nvGrpSpPr>
        <p:grpSpPr bwMode="auto">
          <a:xfrm>
            <a:off x="5257800" y="3352800"/>
            <a:ext cx="2149475" cy="2362200"/>
            <a:chOff x="3312" y="2112"/>
            <a:chExt cx="1354" cy="1488"/>
          </a:xfrm>
        </p:grpSpPr>
        <p:sp>
          <p:nvSpPr>
            <p:cNvPr id="46106" name="Oval 34"/>
            <p:cNvSpPr>
              <a:spLocks noChangeArrowheads="1"/>
            </p:cNvSpPr>
            <p:nvPr/>
          </p:nvSpPr>
          <p:spPr bwMode="auto">
            <a:xfrm>
              <a:off x="3312" y="3264"/>
              <a:ext cx="576" cy="336"/>
            </a:xfrm>
            <a:prstGeom prst="ellipse">
              <a:avLst/>
            </a:prstGeom>
            <a:noFill/>
            <a:ln w="38100">
              <a:solidFill>
                <a:schemeClr val="folHlink"/>
              </a:solidFill>
              <a:round/>
              <a:headEnd/>
              <a:tailEnd/>
            </a:ln>
            <a:effectLst/>
            <a:extLst>
              <a:ext uri="{909E8E84-426E-40DD-AFC4-6F175D3DCCD1}">
                <a14:hiddenFill xmlns:a14="http://schemas.microsoft.com/office/drawing/2010/main">
                  <a:solidFill>
                    <a:srgbClr val="FFA7A7"/>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46107" name="Freeform 36"/>
            <p:cNvSpPr>
              <a:spLocks/>
            </p:cNvSpPr>
            <p:nvPr/>
          </p:nvSpPr>
          <p:spPr bwMode="auto">
            <a:xfrm>
              <a:off x="3840" y="2304"/>
              <a:ext cx="826" cy="1056"/>
            </a:xfrm>
            <a:custGeom>
              <a:avLst/>
              <a:gdLst>
                <a:gd name="T0" fmla="*/ 0 w 826"/>
                <a:gd name="T1" fmla="*/ 1056 h 1056"/>
                <a:gd name="T2" fmla="*/ 96 w 826"/>
                <a:gd name="T3" fmla="*/ 1008 h 1056"/>
                <a:gd name="T4" fmla="*/ 312 w 826"/>
                <a:gd name="T5" fmla="*/ 912 h 1056"/>
                <a:gd name="T6" fmla="*/ 624 w 826"/>
                <a:gd name="T7" fmla="*/ 624 h 1056"/>
                <a:gd name="T8" fmla="*/ 756 w 826"/>
                <a:gd name="T9" fmla="*/ 408 h 1056"/>
                <a:gd name="T10" fmla="*/ 816 w 826"/>
                <a:gd name="T11" fmla="*/ 192 h 1056"/>
                <a:gd name="T12" fmla="*/ 816 w 826"/>
                <a:gd name="T13" fmla="*/ 0 h 105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26" h="1056">
                  <a:moveTo>
                    <a:pt x="0" y="1056"/>
                  </a:moveTo>
                  <a:cubicBezTo>
                    <a:pt x="24" y="1048"/>
                    <a:pt x="44" y="1032"/>
                    <a:pt x="96" y="1008"/>
                  </a:cubicBezTo>
                  <a:cubicBezTo>
                    <a:pt x="148" y="984"/>
                    <a:pt x="224" y="976"/>
                    <a:pt x="312" y="912"/>
                  </a:cubicBezTo>
                  <a:cubicBezTo>
                    <a:pt x="400" y="848"/>
                    <a:pt x="550" y="708"/>
                    <a:pt x="624" y="624"/>
                  </a:cubicBezTo>
                  <a:cubicBezTo>
                    <a:pt x="698" y="540"/>
                    <a:pt x="724" y="480"/>
                    <a:pt x="756" y="408"/>
                  </a:cubicBezTo>
                  <a:cubicBezTo>
                    <a:pt x="788" y="336"/>
                    <a:pt x="806" y="260"/>
                    <a:pt x="816" y="192"/>
                  </a:cubicBezTo>
                  <a:cubicBezTo>
                    <a:pt x="826" y="124"/>
                    <a:pt x="824" y="40"/>
                    <a:pt x="816" y="0"/>
                  </a:cubicBezTo>
                </a:path>
              </a:pathLst>
            </a:custGeom>
            <a:noFill/>
            <a:ln w="3810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46108" name="Line 37"/>
            <p:cNvSpPr>
              <a:spLocks noChangeShapeType="1"/>
            </p:cNvSpPr>
            <p:nvPr/>
          </p:nvSpPr>
          <p:spPr bwMode="auto">
            <a:xfrm flipH="1" flipV="1">
              <a:off x="4608" y="2112"/>
              <a:ext cx="48" cy="144"/>
            </a:xfrm>
            <a:prstGeom prst="line">
              <a:avLst/>
            </a:prstGeom>
            <a:noFill/>
            <a:ln w="3810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54313" name="Group 41"/>
          <p:cNvGrpSpPr>
            <a:grpSpLocks/>
          </p:cNvGrpSpPr>
          <p:nvPr/>
        </p:nvGrpSpPr>
        <p:grpSpPr bwMode="auto">
          <a:xfrm>
            <a:off x="5257800" y="6016625"/>
            <a:ext cx="3505200" cy="841375"/>
            <a:chOff x="3312" y="3790"/>
            <a:chExt cx="2208" cy="530"/>
          </a:xfrm>
        </p:grpSpPr>
        <p:sp>
          <p:nvSpPr>
            <p:cNvPr id="46104" name="Text Box 39"/>
            <p:cNvSpPr txBox="1">
              <a:spLocks noChangeArrowheads="1"/>
            </p:cNvSpPr>
            <p:nvPr/>
          </p:nvSpPr>
          <p:spPr bwMode="auto">
            <a:xfrm>
              <a:off x="3312" y="3790"/>
              <a:ext cx="2208" cy="530"/>
            </a:xfrm>
            <a:prstGeom prst="rect">
              <a:avLst/>
            </a:prstGeom>
            <a:solidFill>
              <a:schemeClr val="bg2"/>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solidFill>
                    <a:schemeClr val="folHlink"/>
                  </a:solidFill>
                </a:rPr>
                <a:t>Rate</a:t>
              </a:r>
              <a:r>
                <a:rPr lang="en-US" altLang="en-US" sz="2400" b="1"/>
                <a:t> = k x [NO</a:t>
              </a:r>
              <a:r>
                <a:rPr lang="en-US" altLang="en-US" sz="2400" b="1" baseline="-25000"/>
                <a:t>2</a:t>
              </a:r>
              <a:r>
                <a:rPr lang="en-US" altLang="en-US" sz="2400" b="1"/>
                <a:t>]</a:t>
              </a:r>
              <a:r>
                <a:rPr lang="en-US" altLang="en-US" sz="2400" b="1" baseline="30000"/>
                <a:t>2</a:t>
              </a:r>
              <a:r>
                <a:rPr lang="en-US" altLang="en-US" sz="2400" b="1"/>
                <a:t> x [CO]</a:t>
              </a:r>
            </a:p>
            <a:p>
              <a:pPr>
                <a:spcBef>
                  <a:spcPct val="0"/>
                </a:spcBef>
                <a:buFontTx/>
                <a:buNone/>
              </a:pPr>
              <a:r>
                <a:rPr lang="en-US" altLang="en-US" sz="2400" b="1"/>
                <a:t>                    [NO]</a:t>
              </a:r>
            </a:p>
          </p:txBody>
        </p:sp>
        <p:sp>
          <p:nvSpPr>
            <p:cNvPr id="46105" name="Line 40"/>
            <p:cNvSpPr>
              <a:spLocks noChangeShapeType="1"/>
            </p:cNvSpPr>
            <p:nvPr/>
          </p:nvSpPr>
          <p:spPr bwMode="auto">
            <a:xfrm>
              <a:off x="4032" y="4056"/>
              <a:ext cx="129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nodeType="clickEffect">
                                  <p:stCondLst>
                                    <p:cond delay="0"/>
                                  </p:stCondLst>
                                  <p:childTnLst>
                                    <p:set>
                                      <p:cBhvr>
                                        <p:cTn id="6" dur="1" fill="hold">
                                          <p:stCondLst>
                                            <p:cond delay="0"/>
                                          </p:stCondLst>
                                        </p:cTn>
                                        <p:tgtEl>
                                          <p:spTgt spid="54290"/>
                                        </p:tgtEl>
                                        <p:attrNameLst>
                                          <p:attrName>style.visibility</p:attrName>
                                        </p:attrNameLst>
                                      </p:cBhvr>
                                      <p:to>
                                        <p:strVal val="visible"/>
                                      </p:to>
                                    </p:set>
                                    <p:anim calcmode="lin" valueType="num">
                                      <p:cBhvr>
                                        <p:cTn id="7" dur="500" fill="hold"/>
                                        <p:tgtEl>
                                          <p:spTgt spid="54290"/>
                                        </p:tgtEl>
                                        <p:attrNameLst>
                                          <p:attrName>ppt_x</p:attrName>
                                        </p:attrNameLst>
                                      </p:cBhvr>
                                      <p:tavLst>
                                        <p:tav tm="0">
                                          <p:val>
                                            <p:strVal val="#ppt_x-#ppt_w/2"/>
                                          </p:val>
                                        </p:tav>
                                        <p:tav tm="100000">
                                          <p:val>
                                            <p:strVal val="#ppt_x"/>
                                          </p:val>
                                        </p:tav>
                                      </p:tavLst>
                                    </p:anim>
                                    <p:anim calcmode="lin" valueType="num">
                                      <p:cBhvr>
                                        <p:cTn id="8" dur="500" fill="hold"/>
                                        <p:tgtEl>
                                          <p:spTgt spid="54290"/>
                                        </p:tgtEl>
                                        <p:attrNameLst>
                                          <p:attrName>ppt_y</p:attrName>
                                        </p:attrNameLst>
                                      </p:cBhvr>
                                      <p:tavLst>
                                        <p:tav tm="0">
                                          <p:val>
                                            <p:strVal val="#ppt_y"/>
                                          </p:val>
                                        </p:tav>
                                        <p:tav tm="100000">
                                          <p:val>
                                            <p:strVal val="#ppt_y"/>
                                          </p:val>
                                        </p:tav>
                                      </p:tavLst>
                                    </p:anim>
                                    <p:anim calcmode="lin" valueType="num">
                                      <p:cBhvr>
                                        <p:cTn id="9" dur="500" fill="hold"/>
                                        <p:tgtEl>
                                          <p:spTgt spid="54290"/>
                                        </p:tgtEl>
                                        <p:attrNameLst>
                                          <p:attrName>ppt_w</p:attrName>
                                        </p:attrNameLst>
                                      </p:cBhvr>
                                      <p:tavLst>
                                        <p:tav tm="0">
                                          <p:val>
                                            <p:fltVal val="0"/>
                                          </p:val>
                                        </p:tav>
                                        <p:tav tm="100000">
                                          <p:val>
                                            <p:strVal val="#ppt_w"/>
                                          </p:val>
                                        </p:tav>
                                      </p:tavLst>
                                    </p:anim>
                                    <p:anim calcmode="lin" valueType="num">
                                      <p:cBhvr>
                                        <p:cTn id="10" dur="500" fill="hold"/>
                                        <p:tgtEl>
                                          <p:spTgt spid="54290"/>
                                        </p:tgtEl>
                                        <p:attrNameLst>
                                          <p:attrName>ppt_h</p:attrName>
                                        </p:attrNameLst>
                                      </p:cBhvr>
                                      <p:tavLst>
                                        <p:tav tm="0">
                                          <p:val>
                                            <p:strVal val="#ppt_h"/>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7" presetClass="entr" presetSubtype="8" fill="hold" nodeType="clickEffect">
                                  <p:stCondLst>
                                    <p:cond delay="0"/>
                                  </p:stCondLst>
                                  <p:childTnLst>
                                    <p:set>
                                      <p:cBhvr>
                                        <p:cTn id="14" dur="1" fill="hold">
                                          <p:stCondLst>
                                            <p:cond delay="0"/>
                                          </p:stCondLst>
                                        </p:cTn>
                                        <p:tgtEl>
                                          <p:spTgt spid="54291"/>
                                        </p:tgtEl>
                                        <p:attrNameLst>
                                          <p:attrName>style.visibility</p:attrName>
                                        </p:attrNameLst>
                                      </p:cBhvr>
                                      <p:to>
                                        <p:strVal val="visible"/>
                                      </p:to>
                                    </p:set>
                                    <p:anim calcmode="lin" valueType="num">
                                      <p:cBhvr>
                                        <p:cTn id="15" dur="500" fill="hold"/>
                                        <p:tgtEl>
                                          <p:spTgt spid="54291"/>
                                        </p:tgtEl>
                                        <p:attrNameLst>
                                          <p:attrName>ppt_x</p:attrName>
                                        </p:attrNameLst>
                                      </p:cBhvr>
                                      <p:tavLst>
                                        <p:tav tm="0">
                                          <p:val>
                                            <p:strVal val="#ppt_x-#ppt_w/2"/>
                                          </p:val>
                                        </p:tav>
                                        <p:tav tm="100000">
                                          <p:val>
                                            <p:strVal val="#ppt_x"/>
                                          </p:val>
                                        </p:tav>
                                      </p:tavLst>
                                    </p:anim>
                                    <p:anim calcmode="lin" valueType="num">
                                      <p:cBhvr>
                                        <p:cTn id="16" dur="500" fill="hold"/>
                                        <p:tgtEl>
                                          <p:spTgt spid="54291"/>
                                        </p:tgtEl>
                                        <p:attrNameLst>
                                          <p:attrName>ppt_y</p:attrName>
                                        </p:attrNameLst>
                                      </p:cBhvr>
                                      <p:tavLst>
                                        <p:tav tm="0">
                                          <p:val>
                                            <p:strVal val="#ppt_y"/>
                                          </p:val>
                                        </p:tav>
                                        <p:tav tm="100000">
                                          <p:val>
                                            <p:strVal val="#ppt_y"/>
                                          </p:val>
                                        </p:tav>
                                      </p:tavLst>
                                    </p:anim>
                                    <p:anim calcmode="lin" valueType="num">
                                      <p:cBhvr>
                                        <p:cTn id="17" dur="500" fill="hold"/>
                                        <p:tgtEl>
                                          <p:spTgt spid="54291"/>
                                        </p:tgtEl>
                                        <p:attrNameLst>
                                          <p:attrName>ppt_w</p:attrName>
                                        </p:attrNameLst>
                                      </p:cBhvr>
                                      <p:tavLst>
                                        <p:tav tm="0">
                                          <p:val>
                                            <p:fltVal val="0"/>
                                          </p:val>
                                        </p:tav>
                                        <p:tav tm="100000">
                                          <p:val>
                                            <p:strVal val="#ppt_w"/>
                                          </p:val>
                                        </p:tav>
                                      </p:tavLst>
                                    </p:anim>
                                    <p:anim calcmode="lin" valueType="num">
                                      <p:cBhvr>
                                        <p:cTn id="18" dur="500" fill="hold"/>
                                        <p:tgtEl>
                                          <p:spTgt spid="54291"/>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500"/>
                            </p:stCondLst>
                            <p:childTnLst>
                              <p:par>
                                <p:cTn id="20" presetID="17" presetClass="entr" presetSubtype="8" fill="hold" grpId="0" nodeType="afterEffect">
                                  <p:stCondLst>
                                    <p:cond delay="0"/>
                                  </p:stCondLst>
                                  <p:childTnLst>
                                    <p:set>
                                      <p:cBhvr>
                                        <p:cTn id="21" dur="1" fill="hold">
                                          <p:stCondLst>
                                            <p:cond delay="0"/>
                                          </p:stCondLst>
                                        </p:cTn>
                                        <p:tgtEl>
                                          <p:spTgt spid="54278"/>
                                        </p:tgtEl>
                                        <p:attrNameLst>
                                          <p:attrName>style.visibility</p:attrName>
                                        </p:attrNameLst>
                                      </p:cBhvr>
                                      <p:to>
                                        <p:strVal val="visible"/>
                                      </p:to>
                                    </p:set>
                                    <p:anim calcmode="lin" valueType="num">
                                      <p:cBhvr>
                                        <p:cTn id="22" dur="500" fill="hold"/>
                                        <p:tgtEl>
                                          <p:spTgt spid="54278"/>
                                        </p:tgtEl>
                                        <p:attrNameLst>
                                          <p:attrName>ppt_x</p:attrName>
                                        </p:attrNameLst>
                                      </p:cBhvr>
                                      <p:tavLst>
                                        <p:tav tm="0">
                                          <p:val>
                                            <p:strVal val="#ppt_x-#ppt_w/2"/>
                                          </p:val>
                                        </p:tav>
                                        <p:tav tm="100000">
                                          <p:val>
                                            <p:strVal val="#ppt_x"/>
                                          </p:val>
                                        </p:tav>
                                      </p:tavLst>
                                    </p:anim>
                                    <p:anim calcmode="lin" valueType="num">
                                      <p:cBhvr>
                                        <p:cTn id="23" dur="500" fill="hold"/>
                                        <p:tgtEl>
                                          <p:spTgt spid="54278"/>
                                        </p:tgtEl>
                                        <p:attrNameLst>
                                          <p:attrName>ppt_y</p:attrName>
                                        </p:attrNameLst>
                                      </p:cBhvr>
                                      <p:tavLst>
                                        <p:tav tm="0">
                                          <p:val>
                                            <p:strVal val="#ppt_y"/>
                                          </p:val>
                                        </p:tav>
                                        <p:tav tm="100000">
                                          <p:val>
                                            <p:strVal val="#ppt_y"/>
                                          </p:val>
                                        </p:tav>
                                      </p:tavLst>
                                    </p:anim>
                                    <p:anim calcmode="lin" valueType="num">
                                      <p:cBhvr>
                                        <p:cTn id="24" dur="500" fill="hold"/>
                                        <p:tgtEl>
                                          <p:spTgt spid="54278"/>
                                        </p:tgtEl>
                                        <p:attrNameLst>
                                          <p:attrName>ppt_w</p:attrName>
                                        </p:attrNameLst>
                                      </p:cBhvr>
                                      <p:tavLst>
                                        <p:tav tm="0">
                                          <p:val>
                                            <p:fltVal val="0"/>
                                          </p:val>
                                        </p:tav>
                                        <p:tav tm="100000">
                                          <p:val>
                                            <p:strVal val="#ppt_w"/>
                                          </p:val>
                                        </p:tav>
                                      </p:tavLst>
                                    </p:anim>
                                    <p:anim calcmode="lin" valueType="num">
                                      <p:cBhvr>
                                        <p:cTn id="25" dur="500" fill="hold"/>
                                        <p:tgtEl>
                                          <p:spTgt spid="54278"/>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1000"/>
                            </p:stCondLst>
                            <p:childTnLst>
                              <p:par>
                                <p:cTn id="27" presetID="17" presetClass="entr" presetSubtype="8" fill="hold" grpId="0" nodeType="afterEffect">
                                  <p:stCondLst>
                                    <p:cond delay="0"/>
                                  </p:stCondLst>
                                  <p:childTnLst>
                                    <p:set>
                                      <p:cBhvr>
                                        <p:cTn id="28" dur="1" fill="hold">
                                          <p:stCondLst>
                                            <p:cond delay="0"/>
                                          </p:stCondLst>
                                        </p:cTn>
                                        <p:tgtEl>
                                          <p:spTgt spid="54279"/>
                                        </p:tgtEl>
                                        <p:attrNameLst>
                                          <p:attrName>style.visibility</p:attrName>
                                        </p:attrNameLst>
                                      </p:cBhvr>
                                      <p:to>
                                        <p:strVal val="visible"/>
                                      </p:to>
                                    </p:set>
                                    <p:anim calcmode="lin" valueType="num">
                                      <p:cBhvr>
                                        <p:cTn id="29" dur="500" fill="hold"/>
                                        <p:tgtEl>
                                          <p:spTgt spid="54279"/>
                                        </p:tgtEl>
                                        <p:attrNameLst>
                                          <p:attrName>ppt_x</p:attrName>
                                        </p:attrNameLst>
                                      </p:cBhvr>
                                      <p:tavLst>
                                        <p:tav tm="0">
                                          <p:val>
                                            <p:strVal val="#ppt_x-#ppt_w/2"/>
                                          </p:val>
                                        </p:tav>
                                        <p:tav tm="100000">
                                          <p:val>
                                            <p:strVal val="#ppt_x"/>
                                          </p:val>
                                        </p:tav>
                                      </p:tavLst>
                                    </p:anim>
                                    <p:anim calcmode="lin" valueType="num">
                                      <p:cBhvr>
                                        <p:cTn id="30" dur="500" fill="hold"/>
                                        <p:tgtEl>
                                          <p:spTgt spid="54279"/>
                                        </p:tgtEl>
                                        <p:attrNameLst>
                                          <p:attrName>ppt_y</p:attrName>
                                        </p:attrNameLst>
                                      </p:cBhvr>
                                      <p:tavLst>
                                        <p:tav tm="0">
                                          <p:val>
                                            <p:strVal val="#ppt_y"/>
                                          </p:val>
                                        </p:tav>
                                        <p:tav tm="100000">
                                          <p:val>
                                            <p:strVal val="#ppt_y"/>
                                          </p:val>
                                        </p:tav>
                                      </p:tavLst>
                                    </p:anim>
                                    <p:anim calcmode="lin" valueType="num">
                                      <p:cBhvr>
                                        <p:cTn id="31" dur="500" fill="hold"/>
                                        <p:tgtEl>
                                          <p:spTgt spid="54279"/>
                                        </p:tgtEl>
                                        <p:attrNameLst>
                                          <p:attrName>ppt_w</p:attrName>
                                        </p:attrNameLst>
                                      </p:cBhvr>
                                      <p:tavLst>
                                        <p:tav tm="0">
                                          <p:val>
                                            <p:fltVal val="0"/>
                                          </p:val>
                                        </p:tav>
                                        <p:tav tm="100000">
                                          <p:val>
                                            <p:strVal val="#ppt_w"/>
                                          </p:val>
                                        </p:tav>
                                      </p:tavLst>
                                    </p:anim>
                                    <p:anim calcmode="lin" valueType="num">
                                      <p:cBhvr>
                                        <p:cTn id="32" dur="500" fill="hold"/>
                                        <p:tgtEl>
                                          <p:spTgt spid="54279"/>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 fill="hold" nodeType="clickEffect">
                                  <p:stCondLst>
                                    <p:cond delay="0"/>
                                  </p:stCondLst>
                                  <p:childTnLst>
                                    <p:set>
                                      <p:cBhvr>
                                        <p:cTn id="36" dur="1" fill="hold">
                                          <p:stCondLst>
                                            <p:cond delay="0"/>
                                          </p:stCondLst>
                                        </p:cTn>
                                        <p:tgtEl>
                                          <p:spTgt spid="54292"/>
                                        </p:tgtEl>
                                        <p:attrNameLst>
                                          <p:attrName>style.visibility</p:attrName>
                                        </p:attrNameLst>
                                      </p:cBhvr>
                                      <p:to>
                                        <p:strVal val="visible"/>
                                      </p:to>
                                    </p:set>
                                    <p:anim calcmode="lin" valueType="num">
                                      <p:cBhvr>
                                        <p:cTn id="37" dur="500" fill="hold"/>
                                        <p:tgtEl>
                                          <p:spTgt spid="54292"/>
                                        </p:tgtEl>
                                        <p:attrNameLst>
                                          <p:attrName>ppt_x</p:attrName>
                                        </p:attrNameLst>
                                      </p:cBhvr>
                                      <p:tavLst>
                                        <p:tav tm="0">
                                          <p:val>
                                            <p:strVal val="#ppt_x"/>
                                          </p:val>
                                        </p:tav>
                                        <p:tav tm="100000">
                                          <p:val>
                                            <p:strVal val="#ppt_x"/>
                                          </p:val>
                                        </p:tav>
                                      </p:tavLst>
                                    </p:anim>
                                    <p:anim calcmode="lin" valueType="num">
                                      <p:cBhvr>
                                        <p:cTn id="38" dur="500" fill="hold"/>
                                        <p:tgtEl>
                                          <p:spTgt spid="54292"/>
                                        </p:tgtEl>
                                        <p:attrNameLst>
                                          <p:attrName>ppt_y</p:attrName>
                                        </p:attrNameLst>
                                      </p:cBhvr>
                                      <p:tavLst>
                                        <p:tav tm="0">
                                          <p:val>
                                            <p:strVal val="#ppt_y-#ppt_h/2"/>
                                          </p:val>
                                        </p:tav>
                                        <p:tav tm="100000">
                                          <p:val>
                                            <p:strVal val="#ppt_y"/>
                                          </p:val>
                                        </p:tav>
                                      </p:tavLst>
                                    </p:anim>
                                    <p:anim calcmode="lin" valueType="num">
                                      <p:cBhvr>
                                        <p:cTn id="39" dur="500" fill="hold"/>
                                        <p:tgtEl>
                                          <p:spTgt spid="54292"/>
                                        </p:tgtEl>
                                        <p:attrNameLst>
                                          <p:attrName>ppt_w</p:attrName>
                                        </p:attrNameLst>
                                      </p:cBhvr>
                                      <p:tavLst>
                                        <p:tav tm="0">
                                          <p:val>
                                            <p:strVal val="#ppt_w"/>
                                          </p:val>
                                        </p:tav>
                                        <p:tav tm="100000">
                                          <p:val>
                                            <p:strVal val="#ppt_w"/>
                                          </p:val>
                                        </p:tav>
                                      </p:tavLst>
                                    </p:anim>
                                    <p:anim calcmode="lin" valueType="num">
                                      <p:cBhvr>
                                        <p:cTn id="40" dur="500" fill="hold"/>
                                        <p:tgtEl>
                                          <p:spTgt spid="54292"/>
                                        </p:tgtEl>
                                        <p:attrNameLst>
                                          <p:attrName>ppt_h</p:attrName>
                                        </p:attrNameLst>
                                      </p:cBhvr>
                                      <p:tavLst>
                                        <p:tav tm="0">
                                          <p:val>
                                            <p:fltVal val="0"/>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54296"/>
                                        </p:tgtEl>
                                        <p:attrNameLst>
                                          <p:attrName>style.visibility</p:attrName>
                                        </p:attrNameLst>
                                      </p:cBhvr>
                                      <p:to>
                                        <p:strVal val="visible"/>
                                      </p:to>
                                    </p:set>
                                    <p:animEffect transition="in" filter="wipe(left)">
                                      <p:cBhvr>
                                        <p:cTn id="45" dur="500"/>
                                        <p:tgtEl>
                                          <p:spTgt spid="5429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2" fill="hold" grpId="0" nodeType="clickEffect">
                                  <p:stCondLst>
                                    <p:cond delay="0"/>
                                  </p:stCondLst>
                                  <p:childTnLst>
                                    <p:set>
                                      <p:cBhvr>
                                        <p:cTn id="49" dur="1" fill="hold">
                                          <p:stCondLst>
                                            <p:cond delay="0"/>
                                          </p:stCondLst>
                                        </p:cTn>
                                        <p:tgtEl>
                                          <p:spTgt spid="54293"/>
                                        </p:tgtEl>
                                        <p:attrNameLst>
                                          <p:attrName>style.visibility</p:attrName>
                                        </p:attrNameLst>
                                      </p:cBhvr>
                                      <p:to>
                                        <p:strVal val="visible"/>
                                      </p:to>
                                    </p:set>
                                    <p:animEffect transition="in" filter="wipe(right)">
                                      <p:cBhvr>
                                        <p:cTn id="50" dur="500"/>
                                        <p:tgtEl>
                                          <p:spTgt spid="54293"/>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54297"/>
                                        </p:tgtEl>
                                        <p:attrNameLst>
                                          <p:attrName>style.visibility</p:attrName>
                                        </p:attrNameLst>
                                      </p:cBhvr>
                                      <p:to>
                                        <p:strVal val="visible"/>
                                      </p:to>
                                    </p:set>
                                    <p:animEffect transition="in" filter="wipe(left)">
                                      <p:cBhvr>
                                        <p:cTn id="55" dur="500"/>
                                        <p:tgtEl>
                                          <p:spTgt spid="54297"/>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2" fill="hold" grpId="0" nodeType="clickEffect">
                                  <p:stCondLst>
                                    <p:cond delay="0"/>
                                  </p:stCondLst>
                                  <p:childTnLst>
                                    <p:set>
                                      <p:cBhvr>
                                        <p:cTn id="59" dur="1" fill="hold">
                                          <p:stCondLst>
                                            <p:cond delay="0"/>
                                          </p:stCondLst>
                                        </p:cTn>
                                        <p:tgtEl>
                                          <p:spTgt spid="54294"/>
                                        </p:tgtEl>
                                        <p:attrNameLst>
                                          <p:attrName>style.visibility</p:attrName>
                                        </p:attrNameLst>
                                      </p:cBhvr>
                                      <p:to>
                                        <p:strVal val="visible"/>
                                      </p:to>
                                    </p:set>
                                    <p:animEffect transition="in" filter="wipe(right)">
                                      <p:cBhvr>
                                        <p:cTn id="60" dur="500"/>
                                        <p:tgtEl>
                                          <p:spTgt spid="54294"/>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8" fill="hold" grpId="0" nodeType="clickEffect">
                                  <p:stCondLst>
                                    <p:cond delay="0"/>
                                  </p:stCondLst>
                                  <p:childTnLst>
                                    <p:set>
                                      <p:cBhvr>
                                        <p:cTn id="64" dur="1" fill="hold">
                                          <p:stCondLst>
                                            <p:cond delay="0"/>
                                          </p:stCondLst>
                                        </p:cTn>
                                        <p:tgtEl>
                                          <p:spTgt spid="54298"/>
                                        </p:tgtEl>
                                        <p:attrNameLst>
                                          <p:attrName>style.visibility</p:attrName>
                                        </p:attrNameLst>
                                      </p:cBhvr>
                                      <p:to>
                                        <p:strVal val="visible"/>
                                      </p:to>
                                    </p:set>
                                    <p:animEffect transition="in" filter="wipe(left)">
                                      <p:cBhvr>
                                        <p:cTn id="65" dur="500"/>
                                        <p:tgtEl>
                                          <p:spTgt spid="54298"/>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22" presetClass="entr" presetSubtype="2" fill="hold" grpId="0" nodeType="clickEffect">
                                  <p:stCondLst>
                                    <p:cond delay="0"/>
                                  </p:stCondLst>
                                  <p:childTnLst>
                                    <p:set>
                                      <p:cBhvr>
                                        <p:cTn id="69" dur="1" fill="hold">
                                          <p:stCondLst>
                                            <p:cond delay="0"/>
                                          </p:stCondLst>
                                        </p:cTn>
                                        <p:tgtEl>
                                          <p:spTgt spid="54295"/>
                                        </p:tgtEl>
                                        <p:attrNameLst>
                                          <p:attrName>style.visibility</p:attrName>
                                        </p:attrNameLst>
                                      </p:cBhvr>
                                      <p:to>
                                        <p:strVal val="visible"/>
                                      </p:to>
                                    </p:set>
                                    <p:animEffect transition="in" filter="wipe(right)">
                                      <p:cBhvr>
                                        <p:cTn id="70" dur="500"/>
                                        <p:tgtEl>
                                          <p:spTgt spid="5429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grpId="0" nodeType="clickEffect">
                                  <p:stCondLst>
                                    <p:cond delay="0"/>
                                  </p:stCondLst>
                                  <p:childTnLst>
                                    <p:set>
                                      <p:cBhvr>
                                        <p:cTn id="74" dur="1" fill="hold">
                                          <p:stCondLst>
                                            <p:cond delay="0"/>
                                          </p:stCondLst>
                                        </p:cTn>
                                        <p:tgtEl>
                                          <p:spTgt spid="54299"/>
                                        </p:tgtEl>
                                        <p:attrNameLst>
                                          <p:attrName>style.visibility</p:attrName>
                                        </p:attrNameLst>
                                      </p:cBhvr>
                                      <p:to>
                                        <p:strVal val="visible"/>
                                      </p:to>
                                    </p:set>
                                    <p:animEffect transition="in" filter="wipe(left)">
                                      <p:cBhvr>
                                        <p:cTn id="75" dur="500"/>
                                        <p:tgtEl>
                                          <p:spTgt spid="54299"/>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2" fill="hold" grpId="0" nodeType="clickEffect">
                                  <p:stCondLst>
                                    <p:cond delay="0"/>
                                  </p:stCondLst>
                                  <p:childTnLst>
                                    <p:set>
                                      <p:cBhvr>
                                        <p:cTn id="79" dur="1" fill="hold">
                                          <p:stCondLst>
                                            <p:cond delay="0"/>
                                          </p:stCondLst>
                                        </p:cTn>
                                        <p:tgtEl>
                                          <p:spTgt spid="54300"/>
                                        </p:tgtEl>
                                        <p:attrNameLst>
                                          <p:attrName>style.visibility</p:attrName>
                                        </p:attrNameLst>
                                      </p:cBhvr>
                                      <p:to>
                                        <p:strVal val="visible"/>
                                      </p:to>
                                    </p:set>
                                    <p:animEffect transition="in" filter="wipe(right)">
                                      <p:cBhvr>
                                        <p:cTn id="80" dur="500"/>
                                        <p:tgtEl>
                                          <p:spTgt spid="54300"/>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54301"/>
                                        </p:tgtEl>
                                        <p:attrNameLst>
                                          <p:attrName>style.visibility</p:attrName>
                                        </p:attrNameLst>
                                      </p:cBhvr>
                                      <p:to>
                                        <p:strVal val="visible"/>
                                      </p:to>
                                    </p:set>
                                    <p:animEffect transition="in" filter="wipe(left)">
                                      <p:cBhvr>
                                        <p:cTn id="85" dur="500"/>
                                        <p:tgtEl>
                                          <p:spTgt spid="5430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 presetClass="entr" presetSubtype="2" fill="hold" nodeType="clickEffect">
                                  <p:stCondLst>
                                    <p:cond delay="0"/>
                                  </p:stCondLst>
                                  <p:childTnLst>
                                    <p:set>
                                      <p:cBhvr>
                                        <p:cTn id="89" dur="1" fill="hold">
                                          <p:stCondLst>
                                            <p:cond delay="0"/>
                                          </p:stCondLst>
                                        </p:cTn>
                                        <p:tgtEl>
                                          <p:spTgt spid="54314"/>
                                        </p:tgtEl>
                                        <p:attrNameLst>
                                          <p:attrName>style.visibility</p:attrName>
                                        </p:attrNameLst>
                                      </p:cBhvr>
                                      <p:to>
                                        <p:strVal val="visible"/>
                                      </p:to>
                                    </p:set>
                                    <p:anim calcmode="lin" valueType="num">
                                      <p:cBhvr additive="base">
                                        <p:cTn id="90" dur="1000" fill="hold"/>
                                        <p:tgtEl>
                                          <p:spTgt spid="54314"/>
                                        </p:tgtEl>
                                        <p:attrNameLst>
                                          <p:attrName>ppt_x</p:attrName>
                                        </p:attrNameLst>
                                      </p:cBhvr>
                                      <p:tavLst>
                                        <p:tav tm="0">
                                          <p:val>
                                            <p:strVal val="1+#ppt_w/2"/>
                                          </p:val>
                                        </p:tav>
                                        <p:tav tm="100000">
                                          <p:val>
                                            <p:strVal val="#ppt_x"/>
                                          </p:val>
                                        </p:tav>
                                      </p:tavLst>
                                    </p:anim>
                                    <p:anim calcmode="lin" valueType="num">
                                      <p:cBhvr additive="base">
                                        <p:cTn id="91" dur="1000" fill="hold"/>
                                        <p:tgtEl>
                                          <p:spTgt spid="54314"/>
                                        </p:tgtEl>
                                        <p:attrNameLst>
                                          <p:attrName>ppt_y</p:attrName>
                                        </p:attrNameLst>
                                      </p:cBhvr>
                                      <p:tavLst>
                                        <p:tav tm="0">
                                          <p:val>
                                            <p:strVal val="#ppt_y"/>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54305"/>
                                        </p:tgtEl>
                                        <p:attrNameLst>
                                          <p:attrName>style.visibility</p:attrName>
                                        </p:attrNameLst>
                                      </p:cBhvr>
                                      <p:to>
                                        <p:strVal val="visible"/>
                                      </p:to>
                                    </p:set>
                                    <p:animEffect transition="in" filter="wipe(left)">
                                      <p:cBhvr>
                                        <p:cTn id="96" dur="500"/>
                                        <p:tgtEl>
                                          <p:spTgt spid="54305"/>
                                        </p:tgtEl>
                                      </p:cBhvr>
                                    </p:animEffect>
                                  </p:childTnLst>
                                </p:cTn>
                              </p:par>
                            </p:childTnLst>
                          </p:cTn>
                        </p:par>
                      </p:childTnLst>
                    </p:cTn>
                  </p:par>
                  <p:par>
                    <p:cTn id="97" fill="hold" nodeType="clickPar">
                      <p:stCondLst>
                        <p:cond delay="indefinite"/>
                      </p:stCondLst>
                      <p:childTnLst>
                        <p:par>
                          <p:cTn id="98" fill="hold" nodeType="withGroup">
                            <p:stCondLst>
                              <p:cond delay="0"/>
                            </p:stCondLst>
                            <p:childTnLst>
                              <p:par>
                                <p:cTn id="99" presetID="17" presetClass="entr" presetSubtype="4" fill="hold" nodeType="clickEffect">
                                  <p:stCondLst>
                                    <p:cond delay="0"/>
                                  </p:stCondLst>
                                  <p:childTnLst>
                                    <p:set>
                                      <p:cBhvr>
                                        <p:cTn id="100" dur="1" fill="hold">
                                          <p:stCondLst>
                                            <p:cond delay="0"/>
                                          </p:stCondLst>
                                        </p:cTn>
                                        <p:tgtEl>
                                          <p:spTgt spid="54310"/>
                                        </p:tgtEl>
                                        <p:attrNameLst>
                                          <p:attrName>style.visibility</p:attrName>
                                        </p:attrNameLst>
                                      </p:cBhvr>
                                      <p:to>
                                        <p:strVal val="visible"/>
                                      </p:to>
                                    </p:set>
                                    <p:anim calcmode="lin" valueType="num">
                                      <p:cBhvr>
                                        <p:cTn id="101" dur="500" fill="hold"/>
                                        <p:tgtEl>
                                          <p:spTgt spid="54310"/>
                                        </p:tgtEl>
                                        <p:attrNameLst>
                                          <p:attrName>ppt_x</p:attrName>
                                        </p:attrNameLst>
                                      </p:cBhvr>
                                      <p:tavLst>
                                        <p:tav tm="0">
                                          <p:val>
                                            <p:strVal val="#ppt_x"/>
                                          </p:val>
                                        </p:tav>
                                        <p:tav tm="100000">
                                          <p:val>
                                            <p:strVal val="#ppt_x"/>
                                          </p:val>
                                        </p:tav>
                                      </p:tavLst>
                                    </p:anim>
                                    <p:anim calcmode="lin" valueType="num">
                                      <p:cBhvr>
                                        <p:cTn id="102" dur="500" fill="hold"/>
                                        <p:tgtEl>
                                          <p:spTgt spid="54310"/>
                                        </p:tgtEl>
                                        <p:attrNameLst>
                                          <p:attrName>ppt_y</p:attrName>
                                        </p:attrNameLst>
                                      </p:cBhvr>
                                      <p:tavLst>
                                        <p:tav tm="0">
                                          <p:val>
                                            <p:strVal val="#ppt_y+#ppt_h/2"/>
                                          </p:val>
                                        </p:tav>
                                        <p:tav tm="100000">
                                          <p:val>
                                            <p:strVal val="#ppt_y"/>
                                          </p:val>
                                        </p:tav>
                                      </p:tavLst>
                                    </p:anim>
                                    <p:anim calcmode="lin" valueType="num">
                                      <p:cBhvr>
                                        <p:cTn id="103" dur="500" fill="hold"/>
                                        <p:tgtEl>
                                          <p:spTgt spid="54310"/>
                                        </p:tgtEl>
                                        <p:attrNameLst>
                                          <p:attrName>ppt_w</p:attrName>
                                        </p:attrNameLst>
                                      </p:cBhvr>
                                      <p:tavLst>
                                        <p:tav tm="0">
                                          <p:val>
                                            <p:strVal val="#ppt_w"/>
                                          </p:val>
                                        </p:tav>
                                        <p:tav tm="100000">
                                          <p:val>
                                            <p:strVal val="#ppt_w"/>
                                          </p:val>
                                        </p:tav>
                                      </p:tavLst>
                                    </p:anim>
                                    <p:anim calcmode="lin" valueType="num">
                                      <p:cBhvr>
                                        <p:cTn id="104" dur="500" fill="hold"/>
                                        <p:tgtEl>
                                          <p:spTgt spid="54310"/>
                                        </p:tgtEl>
                                        <p:attrNameLst>
                                          <p:attrName>ppt_h</p:attrName>
                                        </p:attrNameLst>
                                      </p:cBhvr>
                                      <p:tavLst>
                                        <p:tav tm="0">
                                          <p:val>
                                            <p:fltVal val="0"/>
                                          </p:val>
                                        </p:tav>
                                        <p:tav tm="100000">
                                          <p:val>
                                            <p:strVal val="#ppt_h"/>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9" presetClass="entr" presetSubtype="0" fill="hold" nodeType="clickEffect">
                                  <p:stCondLst>
                                    <p:cond delay="0"/>
                                  </p:stCondLst>
                                  <p:childTnLst>
                                    <p:set>
                                      <p:cBhvr>
                                        <p:cTn id="108" dur="1" fill="hold">
                                          <p:stCondLst>
                                            <p:cond delay="0"/>
                                          </p:stCondLst>
                                        </p:cTn>
                                        <p:tgtEl>
                                          <p:spTgt spid="54313"/>
                                        </p:tgtEl>
                                        <p:attrNameLst>
                                          <p:attrName>style.visibility</p:attrName>
                                        </p:attrNameLst>
                                      </p:cBhvr>
                                      <p:to>
                                        <p:strVal val="visible"/>
                                      </p:to>
                                    </p:set>
                                    <p:animEffect transition="in" filter="dissolve">
                                      <p:cBhvr>
                                        <p:cTn id="109" dur="500"/>
                                        <p:tgtEl>
                                          <p:spTgt spid="54313"/>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2" fill="hold" nodeType="clickEffect">
                                  <p:stCondLst>
                                    <p:cond delay="0"/>
                                  </p:stCondLst>
                                  <p:childTnLst>
                                    <p:set>
                                      <p:cBhvr>
                                        <p:cTn id="113" dur="1" fill="hold">
                                          <p:stCondLst>
                                            <p:cond delay="0"/>
                                          </p:stCondLst>
                                        </p:cTn>
                                        <p:tgtEl>
                                          <p:spTgt spid="54314"/>
                                        </p:tgtEl>
                                        <p:attrNameLst>
                                          <p:attrName>style.visibility</p:attrName>
                                        </p:attrNameLst>
                                      </p:cBhvr>
                                      <p:to>
                                        <p:strVal val="visible"/>
                                      </p:to>
                                    </p:set>
                                    <p:animEffect transition="in" filter="wipe(right)">
                                      <p:cBhvr>
                                        <p:cTn id="114" dur="500"/>
                                        <p:tgtEl>
                                          <p:spTgt spid="54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8" grpId="0" autoUpdateAnimBg="0"/>
      <p:bldP spid="54279" grpId="0" autoUpdateAnimBg="0"/>
      <p:bldP spid="54293" grpId="0" animBg="1" autoUpdateAnimBg="0"/>
      <p:bldP spid="54294" grpId="0" animBg="1" autoUpdateAnimBg="0"/>
      <p:bldP spid="54295" grpId="0" animBg="1" autoUpdateAnimBg="0"/>
      <p:bldP spid="54296" grpId="0" autoUpdateAnimBg="0"/>
      <p:bldP spid="54297" grpId="0" autoUpdateAnimBg="0"/>
      <p:bldP spid="54298" grpId="0" autoUpdateAnimBg="0"/>
      <p:bldP spid="54299" grpId="0" autoUpdateAnimBg="0"/>
      <p:bldP spid="54300" grpId="0" animBg="1" autoUpdateAnimBg="0"/>
      <p:bldP spid="54301" grpId="0" autoUpdateAnimBg="0"/>
      <p:bldP spid="54305"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48131"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59395" name="Rectangle 3"/>
          <p:cNvSpPr>
            <a:spLocks noGrp="1" noChangeArrowheads="1"/>
          </p:cNvSpPr>
          <p:nvPr>
            <p:ph type="body" idx="1"/>
          </p:nvPr>
        </p:nvSpPr>
        <p:spPr>
          <a:xfrm>
            <a:off x="304800" y="304800"/>
            <a:ext cx="8229600" cy="2209800"/>
          </a:xfrm>
        </p:spPr>
        <p:txBody>
          <a:bodyPr/>
          <a:lstStyle/>
          <a:p>
            <a:r>
              <a:rPr lang="en-US" altLang="en-US" smtClean="0"/>
              <a:t>What possible experiments could you perform that would allow you to confirm this is the correct rate law for this experiment?</a:t>
            </a:r>
          </a:p>
          <a:p>
            <a:r>
              <a:rPr lang="en-US" altLang="en-US" smtClean="0"/>
              <a:t>Say the first step was the RDS:</a:t>
            </a:r>
          </a:p>
        </p:txBody>
      </p:sp>
      <p:graphicFrame>
        <p:nvGraphicFramePr>
          <p:cNvPr id="48133" name="Object 4"/>
          <p:cNvGraphicFramePr>
            <a:graphicFrameLocks noChangeAspect="1"/>
          </p:cNvGraphicFramePr>
          <p:nvPr/>
        </p:nvGraphicFramePr>
        <p:xfrm>
          <a:off x="7537450" y="228600"/>
          <a:ext cx="1600200" cy="1316038"/>
        </p:xfrm>
        <a:graphic>
          <a:graphicData uri="http://schemas.openxmlformats.org/presentationml/2006/ole">
            <mc:AlternateContent xmlns:mc="http://schemas.openxmlformats.org/markup-compatibility/2006">
              <mc:Choice xmlns:v="urn:schemas-microsoft-com:vml" Requires="v">
                <p:oleObj spid="_x0000_s48146" name="WordArt 3.0" r:id="rId4" imgW="6101160" imgH="4064491" progId="MSWordArt.2">
                  <p:embed/>
                </p:oleObj>
              </mc:Choice>
              <mc:Fallback>
                <p:oleObj name="WordArt 3.0" r:id="rId4" imgW="6101160" imgH="4064491" progId="MSWordArt.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37450" y="22860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9406" name="Group 14"/>
          <p:cNvGrpSpPr>
            <a:grpSpLocks/>
          </p:cNvGrpSpPr>
          <p:nvPr/>
        </p:nvGrpSpPr>
        <p:grpSpPr bwMode="auto">
          <a:xfrm>
            <a:off x="990600" y="2590800"/>
            <a:ext cx="7010400" cy="1204913"/>
            <a:chOff x="624" y="2832"/>
            <a:chExt cx="4416" cy="759"/>
          </a:xfrm>
        </p:grpSpPr>
        <p:sp>
          <p:nvSpPr>
            <p:cNvPr id="48136" name="Text Box 8"/>
            <p:cNvSpPr txBox="1">
              <a:spLocks noChangeArrowheads="1"/>
            </p:cNvSpPr>
            <p:nvPr/>
          </p:nvSpPr>
          <p:spPr bwMode="auto">
            <a:xfrm>
              <a:off x="1392" y="2832"/>
              <a:ext cx="297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CCFF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t>NO</a:t>
              </a:r>
              <a:r>
                <a:rPr lang="en-US" altLang="en-US" sz="2800" b="1" baseline="-25000"/>
                <a:t>2</a:t>
              </a:r>
              <a:r>
                <a:rPr lang="en-US" altLang="en-US" sz="2800" b="1"/>
                <a:t>  +  NO</a:t>
              </a:r>
              <a:r>
                <a:rPr lang="en-US" altLang="en-US" sz="2800" b="1" baseline="-25000"/>
                <a:t>2</a:t>
              </a:r>
              <a:r>
                <a:rPr lang="en-US" altLang="en-US" sz="2800" b="1"/>
                <a:t>  </a:t>
              </a:r>
              <a:r>
                <a:rPr lang="en-US" altLang="en-US" sz="2800" b="1">
                  <a:sym typeface="Symbol" panose="05050102010706020507" pitchFamily="18" charset="2"/>
                </a:rPr>
                <a:t>  NO</a:t>
              </a:r>
              <a:r>
                <a:rPr lang="en-US" altLang="en-US" sz="2800" b="1" baseline="-25000">
                  <a:sym typeface="Symbol" panose="05050102010706020507" pitchFamily="18" charset="2"/>
                </a:rPr>
                <a:t>3</a:t>
              </a:r>
              <a:r>
                <a:rPr lang="en-US" altLang="en-US" sz="2800" b="1">
                  <a:sym typeface="Symbol" panose="05050102010706020507" pitchFamily="18" charset="2"/>
                </a:rPr>
                <a:t>  + NO</a:t>
              </a:r>
            </a:p>
          </p:txBody>
        </p:sp>
        <p:sp>
          <p:nvSpPr>
            <p:cNvPr id="48137" name="Text Box 9"/>
            <p:cNvSpPr txBox="1">
              <a:spLocks noChangeArrowheads="1"/>
            </p:cNvSpPr>
            <p:nvPr/>
          </p:nvSpPr>
          <p:spPr bwMode="auto">
            <a:xfrm>
              <a:off x="1392" y="3264"/>
              <a:ext cx="2927"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ym typeface="Symbol" panose="05050102010706020507" pitchFamily="18" charset="2"/>
                </a:rPr>
                <a:t>NO</a:t>
              </a:r>
              <a:r>
                <a:rPr lang="en-US" altLang="en-US" sz="2800" b="1" baseline="-25000">
                  <a:sym typeface="Symbol" panose="05050102010706020507" pitchFamily="18" charset="2"/>
                </a:rPr>
                <a:t>3</a:t>
              </a:r>
              <a:r>
                <a:rPr lang="en-US" altLang="en-US" sz="2800" b="1">
                  <a:sym typeface="Symbol" panose="05050102010706020507" pitchFamily="18" charset="2"/>
                </a:rPr>
                <a:t>  +  CO    NO</a:t>
              </a:r>
              <a:r>
                <a:rPr lang="en-US" altLang="en-US" sz="2800" b="1" baseline="-25000">
                  <a:sym typeface="Symbol" panose="05050102010706020507" pitchFamily="18" charset="2"/>
                </a:rPr>
                <a:t>2</a:t>
              </a:r>
              <a:r>
                <a:rPr lang="en-US" altLang="en-US" sz="2800" b="1">
                  <a:sym typeface="Symbol" panose="05050102010706020507" pitchFamily="18" charset="2"/>
                </a:rPr>
                <a:t>  +  CO</a:t>
              </a:r>
              <a:r>
                <a:rPr lang="en-US" altLang="en-US" sz="2800" b="1" baseline="-25000">
                  <a:sym typeface="Symbol" panose="05050102010706020507" pitchFamily="18" charset="2"/>
                </a:rPr>
                <a:t>2</a:t>
              </a:r>
            </a:p>
          </p:txBody>
        </p:sp>
        <p:sp>
          <p:nvSpPr>
            <p:cNvPr id="48138" name="Text Box 10"/>
            <p:cNvSpPr txBox="1">
              <a:spLocks noChangeArrowheads="1"/>
            </p:cNvSpPr>
            <p:nvPr/>
          </p:nvSpPr>
          <p:spPr bwMode="auto">
            <a:xfrm>
              <a:off x="624" y="2880"/>
              <a:ext cx="7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folHlink"/>
                  </a:solidFill>
                </a:rPr>
                <a:t>1st step</a:t>
              </a:r>
            </a:p>
          </p:txBody>
        </p:sp>
        <p:sp>
          <p:nvSpPr>
            <p:cNvPr id="48139" name="Text Box 11"/>
            <p:cNvSpPr txBox="1">
              <a:spLocks noChangeArrowheads="1"/>
            </p:cNvSpPr>
            <p:nvPr/>
          </p:nvSpPr>
          <p:spPr bwMode="auto">
            <a:xfrm>
              <a:off x="624" y="3264"/>
              <a:ext cx="86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folHlink"/>
                  </a:solidFill>
                </a:rPr>
                <a:t>2nd step</a:t>
              </a:r>
            </a:p>
          </p:txBody>
        </p:sp>
        <p:sp>
          <p:nvSpPr>
            <p:cNvPr id="48140" name="Text Box 12"/>
            <p:cNvSpPr txBox="1">
              <a:spLocks noChangeArrowheads="1"/>
            </p:cNvSpPr>
            <p:nvPr/>
          </p:nvSpPr>
          <p:spPr bwMode="auto">
            <a:xfrm>
              <a:off x="4224" y="2832"/>
              <a:ext cx="72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rgbClr val="00FF00"/>
                  </a:solidFill>
                </a:rPr>
                <a:t>(slow)</a:t>
              </a:r>
            </a:p>
          </p:txBody>
        </p:sp>
        <p:sp>
          <p:nvSpPr>
            <p:cNvPr id="48141" name="Text Box 13"/>
            <p:cNvSpPr txBox="1">
              <a:spLocks noChangeArrowheads="1"/>
            </p:cNvSpPr>
            <p:nvPr/>
          </p:nvSpPr>
          <p:spPr bwMode="auto">
            <a:xfrm>
              <a:off x="4272" y="3264"/>
              <a:ext cx="76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b="1">
                  <a:solidFill>
                    <a:srgbClr val="00FF00"/>
                  </a:solidFill>
                </a:rPr>
                <a:t>(fast)</a:t>
              </a:r>
            </a:p>
          </p:txBody>
        </p:sp>
      </p:grpSp>
      <p:sp>
        <p:nvSpPr>
          <p:cNvPr id="59408" name="Text Box 16"/>
          <p:cNvSpPr txBox="1">
            <a:spLocks noChangeArrowheads="1"/>
          </p:cNvSpPr>
          <p:nvPr/>
        </p:nvSpPr>
        <p:spPr bwMode="auto">
          <a:xfrm>
            <a:off x="685800" y="4191000"/>
            <a:ext cx="739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a:t>what would be the rate law for the reaction?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par>
                          <p:cTn id="15" fill="hold" nodeType="afterGroup">
                            <p:stCondLst>
                              <p:cond delay="500"/>
                            </p:stCondLst>
                            <p:childTnLst>
                              <p:par>
                                <p:cTn id="16" presetID="2" presetClass="entr" presetSubtype="9" fill="hold" nodeType="afterEffect">
                                  <p:stCondLst>
                                    <p:cond delay="0"/>
                                  </p:stCondLst>
                                  <p:childTnLst>
                                    <p:set>
                                      <p:cBhvr>
                                        <p:cTn id="17" dur="1" fill="hold">
                                          <p:stCondLst>
                                            <p:cond delay="0"/>
                                          </p:stCondLst>
                                        </p:cTn>
                                        <p:tgtEl>
                                          <p:spTgt spid="59406"/>
                                        </p:tgtEl>
                                        <p:attrNameLst>
                                          <p:attrName>style.visibility</p:attrName>
                                        </p:attrNameLst>
                                      </p:cBhvr>
                                      <p:to>
                                        <p:strVal val="visible"/>
                                      </p:to>
                                    </p:set>
                                    <p:anim calcmode="lin" valueType="num">
                                      <p:cBhvr additive="base">
                                        <p:cTn id="18" dur="500" fill="hold"/>
                                        <p:tgtEl>
                                          <p:spTgt spid="59406"/>
                                        </p:tgtEl>
                                        <p:attrNameLst>
                                          <p:attrName>ppt_x</p:attrName>
                                        </p:attrNameLst>
                                      </p:cBhvr>
                                      <p:tavLst>
                                        <p:tav tm="0">
                                          <p:val>
                                            <p:strVal val="0-#ppt_w/2"/>
                                          </p:val>
                                        </p:tav>
                                        <p:tav tm="100000">
                                          <p:val>
                                            <p:strVal val="#ppt_x"/>
                                          </p:val>
                                        </p:tav>
                                      </p:tavLst>
                                    </p:anim>
                                    <p:anim calcmode="lin" valueType="num">
                                      <p:cBhvr additive="base">
                                        <p:cTn id="19" dur="500" fill="hold"/>
                                        <p:tgtEl>
                                          <p:spTgt spid="59406"/>
                                        </p:tgtEl>
                                        <p:attrNameLst>
                                          <p:attrName>ppt_y</p:attrName>
                                        </p:attrNameLst>
                                      </p:cBhvr>
                                      <p:tavLst>
                                        <p:tav tm="0">
                                          <p:val>
                                            <p:strVal val="0-#ppt_h/2"/>
                                          </p:val>
                                        </p:tav>
                                        <p:tav tm="100000">
                                          <p:val>
                                            <p:strVal val="#ppt_y"/>
                                          </p:val>
                                        </p:tav>
                                      </p:tavLst>
                                    </p:anim>
                                  </p:childTnLst>
                                </p:cTn>
                              </p:par>
                            </p:childTnLst>
                          </p:cTn>
                        </p:par>
                        <p:par>
                          <p:cTn id="20" fill="hold" nodeType="afterGroup">
                            <p:stCondLst>
                              <p:cond delay="1000"/>
                            </p:stCondLst>
                            <p:childTnLst>
                              <p:par>
                                <p:cTn id="21" presetID="2" presetClass="entr" presetSubtype="3" fill="hold" grpId="0" nodeType="afterEffect">
                                  <p:stCondLst>
                                    <p:cond delay="2000"/>
                                  </p:stCondLst>
                                  <p:childTnLst>
                                    <p:set>
                                      <p:cBhvr>
                                        <p:cTn id="22" dur="1" fill="hold">
                                          <p:stCondLst>
                                            <p:cond delay="0"/>
                                          </p:stCondLst>
                                        </p:cTn>
                                        <p:tgtEl>
                                          <p:spTgt spid="59408"/>
                                        </p:tgtEl>
                                        <p:attrNameLst>
                                          <p:attrName>style.visibility</p:attrName>
                                        </p:attrNameLst>
                                      </p:cBhvr>
                                      <p:to>
                                        <p:strVal val="visible"/>
                                      </p:to>
                                    </p:set>
                                    <p:anim calcmode="lin" valueType="num">
                                      <p:cBhvr additive="base">
                                        <p:cTn id="23" dur="500" fill="hold"/>
                                        <p:tgtEl>
                                          <p:spTgt spid="59408"/>
                                        </p:tgtEl>
                                        <p:attrNameLst>
                                          <p:attrName>ppt_x</p:attrName>
                                        </p:attrNameLst>
                                      </p:cBhvr>
                                      <p:tavLst>
                                        <p:tav tm="0">
                                          <p:val>
                                            <p:strVal val="1+#ppt_w/2"/>
                                          </p:val>
                                        </p:tav>
                                        <p:tav tm="100000">
                                          <p:val>
                                            <p:strVal val="#ppt_x"/>
                                          </p:val>
                                        </p:tav>
                                      </p:tavLst>
                                    </p:anim>
                                    <p:anim calcmode="lin" valueType="num">
                                      <p:cBhvr additive="base">
                                        <p:cTn id="24" dur="500" fill="hold"/>
                                        <p:tgtEl>
                                          <p:spTgt spid="5940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autoUpdateAnimBg="0"/>
      <p:bldP spid="5940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Date Placeholder 4"/>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50179" name="Footer Placeholder 5"/>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52227" name="Rectangle 3"/>
          <p:cNvSpPr>
            <a:spLocks noGrp="1" noChangeArrowheads="1"/>
          </p:cNvSpPr>
          <p:nvPr>
            <p:ph type="body" sz="half" idx="1"/>
          </p:nvPr>
        </p:nvSpPr>
        <p:spPr>
          <a:xfrm>
            <a:off x="228600" y="1143000"/>
            <a:ext cx="8153400" cy="1676400"/>
          </a:xfrm>
        </p:spPr>
        <p:txBody>
          <a:bodyPr/>
          <a:lstStyle/>
          <a:p>
            <a:pPr>
              <a:buFontTx/>
              <a:buNone/>
            </a:pPr>
            <a:r>
              <a:rPr lang="en-US" altLang="en-US" sz="2400" smtClean="0">
                <a:latin typeface="Tahoma" panose="020B0604030504040204" pitchFamily="34" charset="0"/>
              </a:rPr>
              <a:t>Experimental data that investigates the effect of changes in the concentration of species on the rate of a reaction,  can be used to determine the rate law.</a:t>
            </a:r>
          </a:p>
          <a:p>
            <a:pPr>
              <a:buFontTx/>
              <a:buNone/>
            </a:pPr>
            <a:r>
              <a:rPr lang="en-US" altLang="en-US" sz="2400" smtClean="0">
                <a:latin typeface="Tahoma" panose="020B0604030504040204" pitchFamily="34" charset="0"/>
              </a:rPr>
              <a:t>For example…       2M  +  P  </a:t>
            </a:r>
            <a:r>
              <a:rPr lang="en-US" altLang="en-US" sz="2400" smtClean="0">
                <a:latin typeface="Tahoma" panose="020B0604030504040204" pitchFamily="34" charset="0"/>
                <a:sym typeface="Symbol" panose="05050102010706020507" pitchFamily="18" charset="2"/>
              </a:rPr>
              <a:t>  H  +  S</a:t>
            </a:r>
          </a:p>
        </p:txBody>
      </p:sp>
      <p:graphicFrame>
        <p:nvGraphicFramePr>
          <p:cNvPr id="50181" name="Object 5"/>
          <p:cNvGraphicFramePr>
            <a:graphicFrameLocks noChangeAspect="1"/>
          </p:cNvGraphicFramePr>
          <p:nvPr/>
        </p:nvGraphicFramePr>
        <p:xfrm>
          <a:off x="8235950" y="0"/>
          <a:ext cx="984250" cy="809625"/>
        </p:xfrm>
        <a:graphic>
          <a:graphicData uri="http://schemas.openxmlformats.org/presentationml/2006/ole">
            <mc:AlternateContent xmlns:mc="http://schemas.openxmlformats.org/markup-compatibility/2006">
              <mc:Choice xmlns:v="urn:schemas-microsoft-com:vml" Requires="v">
                <p:oleObj spid="_x0000_s50204" name="WordArt 3.0" r:id="rId4" imgW="6101160" imgH="4064491" progId="MSWordArt.2">
                  <p:embed/>
                </p:oleObj>
              </mc:Choice>
              <mc:Fallback>
                <p:oleObj name="WordArt 3.0" r:id="rId4" imgW="6101160" imgH="4064491" progId="MSWordArt.2">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35950" y="0"/>
                        <a:ext cx="984250" cy="809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2234" name="Group 10"/>
          <p:cNvGrpSpPr>
            <a:grpSpLocks/>
          </p:cNvGrpSpPr>
          <p:nvPr/>
        </p:nvGrpSpPr>
        <p:grpSpPr bwMode="auto">
          <a:xfrm>
            <a:off x="838200" y="2743200"/>
            <a:ext cx="7620000" cy="533400"/>
            <a:chOff x="576" y="2400"/>
            <a:chExt cx="4800" cy="336"/>
          </a:xfrm>
        </p:grpSpPr>
        <p:sp>
          <p:nvSpPr>
            <p:cNvPr id="50196" name="Text Box 6"/>
            <p:cNvSpPr txBox="1">
              <a:spLocks noChangeArrowheads="1"/>
            </p:cNvSpPr>
            <p:nvPr/>
          </p:nvSpPr>
          <p:spPr bwMode="auto">
            <a:xfrm>
              <a:off x="576" y="2400"/>
              <a:ext cx="4800"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t>[M] (</a:t>
              </a:r>
              <a:r>
                <a:rPr lang="en-US" altLang="en-US" sz="2400"/>
                <a:t>moles L</a:t>
              </a:r>
              <a:r>
                <a:rPr lang="en-US" altLang="en-US" sz="2400" baseline="30000"/>
                <a:t>-1</a:t>
              </a:r>
              <a:r>
                <a:rPr lang="en-US" altLang="en-US" sz="2400"/>
                <a:t>)      </a:t>
              </a:r>
              <a:r>
                <a:rPr lang="en-US" altLang="en-US" sz="2800"/>
                <a:t>[P] </a:t>
              </a:r>
              <a:r>
                <a:rPr lang="en-US" altLang="en-US" sz="2400"/>
                <a:t>(moles L</a:t>
              </a:r>
              <a:r>
                <a:rPr lang="en-US" altLang="en-US" sz="2400" baseline="30000"/>
                <a:t>-1</a:t>
              </a:r>
              <a:r>
                <a:rPr lang="en-US" altLang="en-US" sz="2400"/>
                <a:t>)</a:t>
              </a:r>
              <a:r>
                <a:rPr lang="en-US" altLang="en-US" sz="2800"/>
                <a:t>      Rate </a:t>
              </a:r>
              <a:r>
                <a:rPr lang="en-US" altLang="en-US" sz="2400"/>
                <a:t>(moles L</a:t>
              </a:r>
              <a:r>
                <a:rPr lang="en-US" altLang="en-US" sz="2400" baseline="30000"/>
                <a:t>-1</a:t>
              </a:r>
              <a:r>
                <a:rPr lang="en-US" altLang="en-US" sz="2400"/>
                <a:t> s</a:t>
              </a:r>
              <a:r>
                <a:rPr lang="en-US" altLang="en-US" sz="2400" baseline="30000"/>
                <a:t>-1</a:t>
              </a:r>
              <a:r>
                <a:rPr lang="en-US" altLang="en-US" sz="2400"/>
                <a:t>)</a:t>
              </a:r>
              <a:endParaRPr lang="en-US" altLang="en-US" sz="2800"/>
            </a:p>
          </p:txBody>
        </p:sp>
        <p:sp>
          <p:nvSpPr>
            <p:cNvPr id="50197" name="Line 7"/>
            <p:cNvSpPr>
              <a:spLocks noChangeShapeType="1"/>
            </p:cNvSpPr>
            <p:nvPr/>
          </p:nvSpPr>
          <p:spPr bwMode="auto">
            <a:xfrm>
              <a:off x="624" y="2736"/>
              <a:ext cx="124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8" name="Line 8"/>
            <p:cNvSpPr>
              <a:spLocks noChangeShapeType="1"/>
            </p:cNvSpPr>
            <p:nvPr/>
          </p:nvSpPr>
          <p:spPr bwMode="auto">
            <a:xfrm>
              <a:off x="2208" y="2736"/>
              <a:ext cx="115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9" name="Line 9"/>
            <p:cNvSpPr>
              <a:spLocks noChangeShapeType="1"/>
            </p:cNvSpPr>
            <p:nvPr/>
          </p:nvSpPr>
          <p:spPr bwMode="auto">
            <a:xfrm>
              <a:off x="3744" y="2736"/>
              <a:ext cx="1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52235" name="Text Box 11"/>
          <p:cNvSpPr txBox="1">
            <a:spLocks noChangeArrowheads="1"/>
          </p:cNvSpPr>
          <p:nvPr/>
        </p:nvSpPr>
        <p:spPr bwMode="auto">
          <a:xfrm>
            <a:off x="1066800" y="3276600"/>
            <a:ext cx="6934200" cy="1458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10000"/>
              </a:spcBef>
              <a:buFontTx/>
              <a:buNone/>
            </a:pPr>
            <a:r>
              <a:rPr lang="en-US" altLang="en-US" sz="2800"/>
              <a:t>3 x 10</a:t>
            </a:r>
            <a:r>
              <a:rPr lang="en-US" altLang="en-US" sz="2800" baseline="30000"/>
              <a:t>-4</a:t>
            </a:r>
            <a:r>
              <a:rPr lang="en-US" altLang="en-US" sz="2800"/>
              <a:t>                  1 x 10</a:t>
            </a:r>
            <a:r>
              <a:rPr lang="en-US" altLang="en-US" sz="2800" baseline="30000"/>
              <a:t>-2</a:t>
            </a:r>
            <a:r>
              <a:rPr lang="en-US" altLang="en-US" sz="2800"/>
              <a:t>                1.92 x 10</a:t>
            </a:r>
            <a:r>
              <a:rPr lang="en-US" altLang="en-US" sz="2800" baseline="30000"/>
              <a:t>-8</a:t>
            </a:r>
          </a:p>
          <a:p>
            <a:pPr>
              <a:spcBef>
                <a:spcPct val="10000"/>
              </a:spcBef>
              <a:buFontTx/>
              <a:buNone/>
            </a:pPr>
            <a:r>
              <a:rPr lang="en-US" altLang="en-US" sz="2800"/>
              <a:t>3 x 10</a:t>
            </a:r>
            <a:r>
              <a:rPr lang="en-US" altLang="en-US" sz="2800" baseline="30000"/>
              <a:t>-4</a:t>
            </a:r>
            <a:r>
              <a:rPr lang="en-US" altLang="en-US" sz="2800"/>
              <a:t>                  5 x 10</a:t>
            </a:r>
            <a:r>
              <a:rPr lang="en-US" altLang="en-US" sz="2800" baseline="30000"/>
              <a:t>-3</a:t>
            </a:r>
            <a:r>
              <a:rPr lang="en-US" altLang="en-US" sz="2800"/>
              <a:t>                9.6 x 10</a:t>
            </a:r>
            <a:r>
              <a:rPr lang="en-US" altLang="en-US" sz="2800" baseline="30000"/>
              <a:t>-9</a:t>
            </a:r>
            <a:endParaRPr lang="en-US" altLang="en-US" sz="2800"/>
          </a:p>
          <a:p>
            <a:pPr>
              <a:spcBef>
                <a:spcPct val="10000"/>
              </a:spcBef>
              <a:buFontTx/>
              <a:buNone/>
            </a:pPr>
            <a:r>
              <a:rPr lang="en-US" altLang="en-US" sz="2800"/>
              <a:t>9 x 10</a:t>
            </a:r>
            <a:r>
              <a:rPr lang="en-US" altLang="en-US" sz="2800" baseline="30000"/>
              <a:t>-4</a:t>
            </a:r>
            <a:r>
              <a:rPr lang="en-US" altLang="en-US" sz="2800"/>
              <a:t>                  5 x 10</a:t>
            </a:r>
            <a:r>
              <a:rPr lang="en-US" altLang="en-US" sz="2800" baseline="30000"/>
              <a:t>-3</a:t>
            </a:r>
            <a:r>
              <a:rPr lang="en-US" altLang="en-US" sz="2800"/>
              <a:t>                2.88 x 10</a:t>
            </a:r>
            <a:r>
              <a:rPr lang="en-US" altLang="en-US" sz="2800" baseline="30000"/>
              <a:t>-8</a:t>
            </a:r>
            <a:endParaRPr lang="en-US" altLang="en-US" sz="2800"/>
          </a:p>
        </p:txBody>
      </p:sp>
      <p:sp>
        <p:nvSpPr>
          <p:cNvPr id="52239" name="Text Box 15"/>
          <p:cNvSpPr txBox="1">
            <a:spLocks noChangeArrowheads="1"/>
          </p:cNvSpPr>
          <p:nvPr/>
        </p:nvSpPr>
        <p:spPr bwMode="auto">
          <a:xfrm>
            <a:off x="228600" y="4800600"/>
            <a:ext cx="86106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pPr>
            <a:r>
              <a:rPr lang="en-US" altLang="en-US" sz="2400">
                <a:latin typeface="Tahoma" panose="020B0604030504040204" pitchFamily="34" charset="0"/>
              </a:rPr>
              <a:t> Carefully examine this information.</a:t>
            </a:r>
          </a:p>
          <a:p>
            <a:pPr algn="ctr">
              <a:spcBef>
                <a:spcPct val="0"/>
              </a:spcBef>
            </a:pPr>
            <a:r>
              <a:rPr lang="en-US" altLang="en-US" sz="2400">
                <a:latin typeface="Tahoma" panose="020B0604030504040204" pitchFamily="34" charset="0"/>
              </a:rPr>
              <a:t> Can you make any conclusions about the rate law for this reaction? </a:t>
            </a:r>
          </a:p>
          <a:p>
            <a:pPr algn="ctr">
              <a:spcBef>
                <a:spcPct val="0"/>
              </a:spcBef>
            </a:pPr>
            <a:r>
              <a:rPr lang="en-US" altLang="en-US" sz="2400">
                <a:latin typeface="Tahoma" panose="020B0604030504040204" pitchFamily="34" charset="0"/>
              </a:rPr>
              <a:t> Can you reach any conclusions about the mechanism from the rate law? </a:t>
            </a:r>
            <a:r>
              <a:rPr lang="en-US" altLang="en-US" sz="2400">
                <a:solidFill>
                  <a:schemeClr val="folHlink"/>
                </a:solidFill>
                <a:latin typeface="Tahoma" panose="020B0604030504040204" pitchFamily="34" charset="0"/>
              </a:rPr>
              <a:t>(CRP)</a:t>
            </a:r>
            <a:endParaRPr lang="en-US" altLang="en-US" sz="2400">
              <a:latin typeface="Tahoma" panose="020B0604030504040204" pitchFamily="34" charset="0"/>
            </a:endParaRPr>
          </a:p>
        </p:txBody>
      </p:sp>
      <p:sp>
        <p:nvSpPr>
          <p:cNvPr id="50185" name="Text Box 21"/>
          <p:cNvSpPr txBox="1">
            <a:spLocks noChangeArrowheads="1"/>
          </p:cNvSpPr>
          <p:nvPr/>
        </p:nvSpPr>
        <p:spPr bwMode="auto">
          <a:xfrm>
            <a:off x="76200" y="228600"/>
            <a:ext cx="8458200" cy="79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solidFill>
                  <a:srgbClr val="CCFF33"/>
                </a:solidFill>
                <a:latin typeface="Tahoma" panose="020B0604030504040204" pitchFamily="34" charset="0"/>
              </a:rPr>
              <a:t>(1) Rate law for non-elementary reactions </a:t>
            </a:r>
            <a:r>
              <a:rPr lang="en-US" altLang="en-US" sz="1800" b="1">
                <a:solidFill>
                  <a:srgbClr val="CCFF33"/>
                </a:solidFill>
                <a:latin typeface="Tahoma" panose="020B0604030504040204" pitchFamily="34" charset="0"/>
              </a:rPr>
              <a:t>(from experimental data investigating the effect of conc on the reaction rate)</a:t>
            </a:r>
            <a:endParaRPr lang="en-US" altLang="en-US" sz="2800">
              <a:solidFill>
                <a:srgbClr val="CCFF33"/>
              </a:solidFill>
              <a:latin typeface="Tahoma" panose="020B0604030504040204" pitchFamily="34" charset="0"/>
            </a:endParaRPr>
          </a:p>
        </p:txBody>
      </p:sp>
      <p:grpSp>
        <p:nvGrpSpPr>
          <p:cNvPr id="52252" name="Group 28"/>
          <p:cNvGrpSpPr>
            <a:grpSpLocks/>
          </p:cNvGrpSpPr>
          <p:nvPr/>
        </p:nvGrpSpPr>
        <p:grpSpPr bwMode="auto">
          <a:xfrm>
            <a:off x="685800" y="2819400"/>
            <a:ext cx="7772400" cy="1905000"/>
            <a:chOff x="432" y="1920"/>
            <a:chExt cx="4896" cy="1200"/>
          </a:xfrm>
        </p:grpSpPr>
        <p:grpSp>
          <p:nvGrpSpPr>
            <p:cNvPr id="50187" name="Group 20"/>
            <p:cNvGrpSpPr>
              <a:grpSpLocks/>
            </p:cNvGrpSpPr>
            <p:nvPr/>
          </p:nvGrpSpPr>
          <p:grpSpPr bwMode="auto">
            <a:xfrm>
              <a:off x="432" y="1920"/>
              <a:ext cx="4896" cy="1200"/>
              <a:chOff x="480" y="2352"/>
              <a:chExt cx="4896" cy="1200"/>
            </a:xfrm>
          </p:grpSpPr>
          <p:sp>
            <p:nvSpPr>
              <p:cNvPr id="50192" name="Line 16"/>
              <p:cNvSpPr>
                <a:spLocks noChangeShapeType="1"/>
              </p:cNvSpPr>
              <p:nvPr/>
            </p:nvSpPr>
            <p:spPr bwMode="auto">
              <a:xfrm>
                <a:off x="480" y="3552"/>
                <a:ext cx="48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3" name="Line 17"/>
              <p:cNvSpPr>
                <a:spLocks noChangeShapeType="1"/>
              </p:cNvSpPr>
              <p:nvPr/>
            </p:nvSpPr>
            <p:spPr bwMode="auto">
              <a:xfrm>
                <a:off x="480" y="2352"/>
                <a:ext cx="489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4" name="Line 18"/>
              <p:cNvSpPr>
                <a:spLocks noChangeShapeType="1"/>
              </p:cNvSpPr>
              <p:nvPr/>
            </p:nvSpPr>
            <p:spPr bwMode="auto">
              <a:xfrm flipV="1">
                <a:off x="480" y="2352"/>
                <a:ext cx="0" cy="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5" name="Line 19"/>
              <p:cNvSpPr>
                <a:spLocks noChangeShapeType="1"/>
              </p:cNvSpPr>
              <p:nvPr/>
            </p:nvSpPr>
            <p:spPr bwMode="auto">
              <a:xfrm flipV="1">
                <a:off x="5376" y="2352"/>
                <a:ext cx="0" cy="1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50188" name="Line 23"/>
            <p:cNvSpPr>
              <a:spLocks noChangeShapeType="1"/>
            </p:cNvSpPr>
            <p:nvPr/>
          </p:nvSpPr>
          <p:spPr bwMode="auto">
            <a:xfrm>
              <a:off x="1968" y="2016"/>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89" name="Line 24"/>
            <p:cNvSpPr>
              <a:spLocks noChangeShapeType="1"/>
            </p:cNvSpPr>
            <p:nvPr/>
          </p:nvSpPr>
          <p:spPr bwMode="auto">
            <a:xfrm>
              <a:off x="3504" y="2016"/>
              <a:ext cx="0" cy="100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0" name="Line 26"/>
            <p:cNvSpPr>
              <a:spLocks noChangeShapeType="1"/>
            </p:cNvSpPr>
            <p:nvPr/>
          </p:nvSpPr>
          <p:spPr bwMode="auto">
            <a:xfrm>
              <a:off x="816" y="2532"/>
              <a:ext cx="3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50191" name="Line 27"/>
            <p:cNvSpPr>
              <a:spLocks noChangeShapeType="1"/>
            </p:cNvSpPr>
            <p:nvPr/>
          </p:nvSpPr>
          <p:spPr bwMode="auto">
            <a:xfrm>
              <a:off x="816" y="2820"/>
              <a:ext cx="3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28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p:cTn id="7" dur="500" fill="hold"/>
                                        <p:tgtEl>
                                          <p:spTgt spid="52227">
                                            <p:txEl>
                                              <p:pRg st="0" end="0"/>
                                            </p:txEl>
                                          </p:spTgt>
                                        </p:tgtEl>
                                        <p:attrNameLst>
                                          <p:attrName>ppt_w</p:attrName>
                                        </p:attrNameLst>
                                      </p:cBhvr>
                                      <p:tavLst>
                                        <p:tav tm="0">
                                          <p:val>
                                            <p:strVal val="4/3*#ppt_w"/>
                                          </p:val>
                                        </p:tav>
                                        <p:tav tm="100000">
                                          <p:val>
                                            <p:strVal val="#ppt_w"/>
                                          </p:val>
                                        </p:tav>
                                      </p:tavLst>
                                    </p:anim>
                                    <p:anim calcmode="lin" valueType="num">
                                      <p:cBhvr>
                                        <p:cTn id="8" dur="500" fill="hold"/>
                                        <p:tgtEl>
                                          <p:spTgt spid="52227">
                                            <p:txEl>
                                              <p:pRg st="0" end="0"/>
                                            </p:txEl>
                                          </p:spTgt>
                                        </p:tgtEl>
                                        <p:attrNameLst>
                                          <p:attrName>ppt_h</p:attrName>
                                        </p:attrNameLst>
                                      </p:cBhvr>
                                      <p:tavLst>
                                        <p:tav tm="0">
                                          <p:val>
                                            <p:strVal val="4/3*#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288" fill="hold" grpId="0"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p:cTn id="13" dur="500" fill="hold"/>
                                        <p:tgtEl>
                                          <p:spTgt spid="52227">
                                            <p:txEl>
                                              <p:pRg st="1" end="1"/>
                                            </p:txEl>
                                          </p:spTgt>
                                        </p:tgtEl>
                                        <p:attrNameLst>
                                          <p:attrName>ppt_w</p:attrName>
                                        </p:attrNameLst>
                                      </p:cBhvr>
                                      <p:tavLst>
                                        <p:tav tm="0">
                                          <p:val>
                                            <p:strVal val="4/3*#ppt_w"/>
                                          </p:val>
                                        </p:tav>
                                        <p:tav tm="100000">
                                          <p:val>
                                            <p:strVal val="#ppt_w"/>
                                          </p:val>
                                        </p:tav>
                                      </p:tavLst>
                                    </p:anim>
                                    <p:anim calcmode="lin" valueType="num">
                                      <p:cBhvr>
                                        <p:cTn id="14" dur="500" fill="hold"/>
                                        <p:tgtEl>
                                          <p:spTgt spid="52227">
                                            <p:txEl>
                                              <p:pRg st="1" end="1"/>
                                            </p:txEl>
                                          </p:spTgt>
                                        </p:tgtEl>
                                        <p:attrNameLst>
                                          <p:attrName>ppt_h</p:attrName>
                                        </p:attrNameLst>
                                      </p:cBhvr>
                                      <p:tavLst>
                                        <p:tav tm="0">
                                          <p:val>
                                            <p:strVal val="4/3*#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52252"/>
                                        </p:tgtEl>
                                        <p:attrNameLst>
                                          <p:attrName>style.visibility</p:attrName>
                                        </p:attrNameLst>
                                      </p:cBhvr>
                                      <p:to>
                                        <p:strVal val="visible"/>
                                      </p:to>
                                    </p:set>
                                    <p:anim calcmode="lin" valueType="num">
                                      <p:cBhvr>
                                        <p:cTn id="19" dur="1000" fill="hold"/>
                                        <p:tgtEl>
                                          <p:spTgt spid="52252"/>
                                        </p:tgtEl>
                                        <p:attrNameLst>
                                          <p:attrName>ppt_w</p:attrName>
                                        </p:attrNameLst>
                                      </p:cBhvr>
                                      <p:tavLst>
                                        <p:tav tm="0">
                                          <p:val>
                                            <p:fltVal val="0"/>
                                          </p:val>
                                        </p:tav>
                                        <p:tav tm="100000">
                                          <p:val>
                                            <p:strVal val="#ppt_w"/>
                                          </p:val>
                                        </p:tav>
                                      </p:tavLst>
                                    </p:anim>
                                    <p:anim calcmode="lin" valueType="num">
                                      <p:cBhvr>
                                        <p:cTn id="20" dur="1000" fill="hold"/>
                                        <p:tgtEl>
                                          <p:spTgt spid="52252"/>
                                        </p:tgtEl>
                                        <p:attrNameLst>
                                          <p:attrName>ppt_h</p:attrName>
                                        </p:attrNameLst>
                                      </p:cBhvr>
                                      <p:tavLst>
                                        <p:tav tm="0">
                                          <p:val>
                                            <p:fltVal val="0"/>
                                          </p:val>
                                        </p:tav>
                                        <p:tav tm="100000">
                                          <p:val>
                                            <p:strVal val="#ppt_h"/>
                                          </p:val>
                                        </p:tav>
                                      </p:tavLst>
                                    </p:anim>
                                    <p:anim calcmode="lin" valueType="num">
                                      <p:cBhvr>
                                        <p:cTn id="21" dur="1000" fill="hold"/>
                                        <p:tgtEl>
                                          <p:spTgt spid="52252"/>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5225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52234"/>
                                        </p:tgtEl>
                                        <p:attrNameLst>
                                          <p:attrName>style.visibility</p:attrName>
                                        </p:attrNameLst>
                                      </p:cBhvr>
                                      <p:to>
                                        <p:strVal val="visible"/>
                                      </p:to>
                                    </p:set>
                                    <p:animEffect transition="in" filter="wipe(left)">
                                      <p:cBhvr>
                                        <p:cTn id="27" dur="500"/>
                                        <p:tgtEl>
                                          <p:spTgt spid="5223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2235">
                                            <p:txEl>
                                              <p:pRg st="0" end="0"/>
                                            </p:txEl>
                                          </p:spTgt>
                                        </p:tgtEl>
                                        <p:attrNameLst>
                                          <p:attrName>style.visibility</p:attrName>
                                        </p:attrNameLst>
                                      </p:cBhvr>
                                      <p:to>
                                        <p:strVal val="visible"/>
                                      </p:to>
                                    </p:set>
                                    <p:animEffect transition="in" filter="wipe(left)">
                                      <p:cBhvr>
                                        <p:cTn id="32" dur="500"/>
                                        <p:tgtEl>
                                          <p:spTgt spid="52235">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2235">
                                            <p:txEl>
                                              <p:pRg st="1" end="1"/>
                                            </p:txEl>
                                          </p:spTgt>
                                        </p:tgtEl>
                                        <p:attrNameLst>
                                          <p:attrName>style.visibility</p:attrName>
                                        </p:attrNameLst>
                                      </p:cBhvr>
                                      <p:to>
                                        <p:strVal val="visible"/>
                                      </p:to>
                                    </p:set>
                                    <p:animEffect transition="in" filter="wipe(left)">
                                      <p:cBhvr>
                                        <p:cTn id="37" dur="500"/>
                                        <p:tgtEl>
                                          <p:spTgt spid="52235">
                                            <p:txEl>
                                              <p:pRg st="1" end="1"/>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2235">
                                            <p:txEl>
                                              <p:pRg st="2" end="2"/>
                                            </p:txEl>
                                          </p:spTgt>
                                        </p:tgtEl>
                                        <p:attrNameLst>
                                          <p:attrName>style.visibility</p:attrName>
                                        </p:attrNameLst>
                                      </p:cBhvr>
                                      <p:to>
                                        <p:strVal val="visible"/>
                                      </p:to>
                                    </p:set>
                                    <p:animEffect transition="in" filter="wipe(left)">
                                      <p:cBhvr>
                                        <p:cTn id="42" dur="500"/>
                                        <p:tgtEl>
                                          <p:spTgt spid="52235">
                                            <p:txEl>
                                              <p:pRg st="2" end="2"/>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52239">
                                            <p:txEl>
                                              <p:pRg st="0" end="0"/>
                                            </p:txEl>
                                          </p:spTgt>
                                        </p:tgtEl>
                                        <p:attrNameLst>
                                          <p:attrName>style.visibility</p:attrName>
                                        </p:attrNameLst>
                                      </p:cBhvr>
                                      <p:to>
                                        <p:strVal val="visible"/>
                                      </p:to>
                                    </p:set>
                                    <p:anim to="" calcmode="lin" valueType="num">
                                      <p:cBhvr>
                                        <p:cTn id="47" dur="1" fill="hold"/>
                                        <p:tgtEl>
                                          <p:spTgt spid="52239">
                                            <p:txEl>
                                              <p:pRg st="0" end="0"/>
                                            </p:txEl>
                                          </p:spTgt>
                                        </p:tgtEl>
                                        <p:attrNameLst>
                                          <p:attrName/>
                                        </p:attrNameLst>
                                      </p:cBhvr>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4" presetClass="entr" presetSubtype="0" fill="hold" grpId="0" nodeType="clickEffect">
                                  <p:stCondLst>
                                    <p:cond delay="0"/>
                                  </p:stCondLst>
                                  <p:childTnLst>
                                    <p:set>
                                      <p:cBhvr>
                                        <p:cTn id="51" dur="1" fill="hold">
                                          <p:stCondLst>
                                            <p:cond delay="499"/>
                                          </p:stCondLst>
                                        </p:cTn>
                                        <p:tgtEl>
                                          <p:spTgt spid="52239">
                                            <p:txEl>
                                              <p:pRg st="1" end="1"/>
                                            </p:txEl>
                                          </p:spTgt>
                                        </p:tgtEl>
                                        <p:attrNameLst>
                                          <p:attrName>style.visibility</p:attrName>
                                        </p:attrNameLst>
                                      </p:cBhvr>
                                      <p:to>
                                        <p:strVal val="visible"/>
                                      </p:to>
                                    </p:set>
                                    <p:anim to="" calcmode="lin" valueType="num">
                                      <p:cBhvr>
                                        <p:cTn id="52" dur="1" fill="hold"/>
                                        <p:tgtEl>
                                          <p:spTgt spid="52239">
                                            <p:txEl>
                                              <p:pRg st="1" end="1"/>
                                            </p:txEl>
                                          </p:spTgt>
                                        </p:tgtEl>
                                        <p:attrNameLst>
                                          <p:attrName/>
                                        </p:attrNameLst>
                                      </p:cBhvr>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4" presetClass="entr" presetSubtype="0" fill="hold" grpId="0" nodeType="clickEffect">
                                  <p:stCondLst>
                                    <p:cond delay="0"/>
                                  </p:stCondLst>
                                  <p:childTnLst>
                                    <p:set>
                                      <p:cBhvr>
                                        <p:cTn id="56" dur="1" fill="hold">
                                          <p:stCondLst>
                                            <p:cond delay="499"/>
                                          </p:stCondLst>
                                        </p:cTn>
                                        <p:tgtEl>
                                          <p:spTgt spid="52239">
                                            <p:txEl>
                                              <p:pRg st="2" end="2"/>
                                            </p:txEl>
                                          </p:spTgt>
                                        </p:tgtEl>
                                        <p:attrNameLst>
                                          <p:attrName>style.visibility</p:attrName>
                                        </p:attrNameLst>
                                      </p:cBhvr>
                                      <p:to>
                                        <p:strVal val="visible"/>
                                      </p:to>
                                    </p:set>
                                    <p:anim to="" calcmode="lin" valueType="num">
                                      <p:cBhvr>
                                        <p:cTn id="57" dur="1" fill="hold"/>
                                        <p:tgtEl>
                                          <p:spTgt spid="52239">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P spid="52235" grpId="0" build="p" autoUpdateAnimBg="0"/>
      <p:bldP spid="52239"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1"/>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52227" name="Footer Placeholder 2"/>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64514" name="Rectangle 2"/>
          <p:cNvSpPr>
            <a:spLocks noChangeArrowheads="1"/>
          </p:cNvSpPr>
          <p:nvPr/>
        </p:nvSpPr>
        <p:spPr bwMode="auto">
          <a:xfrm>
            <a:off x="457200" y="1219200"/>
            <a:ext cx="80772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pPr>
            <a:r>
              <a:rPr lang="en-US" altLang="en-US" sz="2800">
                <a:latin typeface="Tahoma" panose="020B0604030504040204" pitchFamily="34" charset="0"/>
              </a:rPr>
              <a:t>Consider   G  +  J  </a:t>
            </a:r>
            <a:r>
              <a:rPr lang="en-US" altLang="en-US" sz="2800">
                <a:latin typeface="Tahoma" panose="020B0604030504040204" pitchFamily="34" charset="0"/>
                <a:sym typeface="Symbol" panose="05050102010706020507" pitchFamily="18" charset="2"/>
              </a:rPr>
              <a:t>  Q  +  K</a:t>
            </a:r>
            <a:r>
              <a:rPr lang="en-US" altLang="en-US" sz="2800">
                <a:latin typeface="Tahoma" panose="020B0604030504040204" pitchFamily="34" charset="0"/>
              </a:rPr>
              <a:t> </a:t>
            </a:r>
          </a:p>
          <a:p>
            <a:pPr>
              <a:spcBef>
                <a:spcPct val="50000"/>
              </a:spcBef>
            </a:pPr>
            <a:r>
              <a:rPr lang="en-US" altLang="en-US" sz="2800">
                <a:latin typeface="Tahoma" panose="020B0604030504040204" pitchFamily="34" charset="0"/>
              </a:rPr>
              <a:t>If the rate expression for this stoichiometric equation was:  </a:t>
            </a:r>
            <a:r>
              <a:rPr lang="en-US" altLang="en-US" sz="2800">
                <a:solidFill>
                  <a:srgbClr val="CCFF33"/>
                </a:solidFill>
                <a:latin typeface="Tahoma" panose="020B0604030504040204" pitchFamily="34" charset="0"/>
              </a:rPr>
              <a:t>Rate = k </a:t>
            </a:r>
            <a:r>
              <a:rPr lang="en-US" altLang="en-US" sz="1800">
                <a:solidFill>
                  <a:srgbClr val="CCFF33"/>
                </a:solidFill>
                <a:latin typeface="Tahoma" panose="020B0604030504040204" pitchFamily="34" charset="0"/>
              </a:rPr>
              <a:t>x</a:t>
            </a:r>
            <a:r>
              <a:rPr lang="en-US" altLang="en-US" sz="2800">
                <a:solidFill>
                  <a:srgbClr val="CCFF33"/>
                </a:solidFill>
                <a:latin typeface="Tahoma" panose="020B0604030504040204" pitchFamily="34" charset="0"/>
              </a:rPr>
              <a:t> [G]</a:t>
            </a:r>
            <a:r>
              <a:rPr lang="en-US" altLang="en-US" sz="2800" baseline="30000">
                <a:solidFill>
                  <a:srgbClr val="CCFF33"/>
                </a:solidFill>
                <a:latin typeface="Tahoma" panose="020B0604030504040204" pitchFamily="34" charset="0"/>
              </a:rPr>
              <a:t>2</a:t>
            </a:r>
            <a:endParaRPr lang="en-US" altLang="en-US" sz="2400">
              <a:latin typeface="Tahoma" panose="020B0604030504040204" pitchFamily="34" charset="0"/>
            </a:endParaRPr>
          </a:p>
          <a:p>
            <a:pPr algn="ctr">
              <a:spcBef>
                <a:spcPct val="50000"/>
              </a:spcBef>
              <a:buFontTx/>
              <a:buNone/>
            </a:pPr>
            <a:r>
              <a:rPr lang="en-US" altLang="en-US" sz="2400">
                <a:latin typeface="Tahoma" panose="020B0604030504040204" pitchFamily="34" charset="0"/>
              </a:rPr>
              <a:t>What conclusions can you draw about the reaction mechanism and Rate Determining Step?</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 calcmode="lin" valueType="num">
                                      <p:cBhvr additive="base">
                                        <p:cTn id="7" dur="500"/>
                                        <p:tgtEl>
                                          <p:spTgt spid="64514">
                                            <p:txEl>
                                              <p:pRg st="0" end="0"/>
                                            </p:txEl>
                                          </p:spTgt>
                                        </p:tgtEl>
                                        <p:attrNameLst>
                                          <p:attrName>ppt_x</p:attrName>
                                        </p:attrNameLst>
                                      </p:cBhvr>
                                      <p:tavLst>
                                        <p:tav tm="0">
                                          <p:val>
                                            <p:strVal val="#ppt_x+#ppt_w*1.125000"/>
                                          </p:val>
                                        </p:tav>
                                        <p:tav tm="100000">
                                          <p:val>
                                            <p:strVal val="#ppt_x"/>
                                          </p:val>
                                        </p:tav>
                                      </p:tavLst>
                                    </p:anim>
                                    <p:animEffect transition="in" filter="wipe(left)">
                                      <p:cBhvr>
                                        <p:cTn id="8" dur="500"/>
                                        <p:tgtEl>
                                          <p:spTgt spid="64514">
                                            <p:txEl>
                                              <p:pRg st="0" end="0"/>
                                            </p:txEl>
                                          </p:spTgt>
                                        </p:tgtEl>
                                      </p:cBhvr>
                                    </p:animEffect>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64514">
                                            <p:txEl>
                                              <p:pRg st="1" end="1"/>
                                            </p:txEl>
                                          </p:spTgt>
                                        </p:tgtEl>
                                        <p:attrNameLst>
                                          <p:attrName>style.visibility</p:attrName>
                                        </p:attrNameLst>
                                      </p:cBhvr>
                                      <p:to>
                                        <p:strVal val="visible"/>
                                      </p:to>
                                    </p:set>
                                    <p:anim calcmode="lin" valueType="num">
                                      <p:cBhvr additive="base">
                                        <p:cTn id="13" dur="500"/>
                                        <p:tgtEl>
                                          <p:spTgt spid="64514">
                                            <p:txEl>
                                              <p:pRg st="1" end="1"/>
                                            </p:txEl>
                                          </p:spTgt>
                                        </p:tgtEl>
                                        <p:attrNameLst>
                                          <p:attrName>ppt_x</p:attrName>
                                        </p:attrNameLst>
                                      </p:cBhvr>
                                      <p:tavLst>
                                        <p:tav tm="0">
                                          <p:val>
                                            <p:strVal val="#ppt_x+#ppt_w*1.125000"/>
                                          </p:val>
                                        </p:tav>
                                        <p:tav tm="100000">
                                          <p:val>
                                            <p:strVal val="#ppt_x"/>
                                          </p:val>
                                        </p:tav>
                                      </p:tavLst>
                                    </p:anim>
                                    <p:animEffect transition="in" filter="wipe(left)">
                                      <p:cBhvr>
                                        <p:cTn id="14" dur="500"/>
                                        <p:tgtEl>
                                          <p:spTgt spid="64514">
                                            <p:txEl>
                                              <p:pRg st="1" end="1"/>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64514">
                                            <p:txEl>
                                              <p:pRg st="2" end="2"/>
                                            </p:txEl>
                                          </p:spTgt>
                                        </p:tgtEl>
                                        <p:attrNameLst>
                                          <p:attrName>style.visibility</p:attrName>
                                        </p:attrNameLst>
                                      </p:cBhvr>
                                      <p:to>
                                        <p:strVal val="visible"/>
                                      </p:to>
                                    </p:set>
                                    <p:anim calcmode="lin" valueType="num">
                                      <p:cBhvr additive="base">
                                        <p:cTn id="19" dur="500"/>
                                        <p:tgtEl>
                                          <p:spTgt spid="64514">
                                            <p:txEl>
                                              <p:pRg st="2" end="2"/>
                                            </p:txEl>
                                          </p:spTgt>
                                        </p:tgtEl>
                                        <p:attrNameLst>
                                          <p:attrName>ppt_x</p:attrName>
                                        </p:attrNameLst>
                                      </p:cBhvr>
                                      <p:tavLst>
                                        <p:tav tm="0">
                                          <p:val>
                                            <p:strVal val="#ppt_x+#ppt_w*1.125000"/>
                                          </p:val>
                                        </p:tav>
                                        <p:tav tm="100000">
                                          <p:val>
                                            <p:strVal val="#ppt_x"/>
                                          </p:val>
                                        </p:tav>
                                      </p:tavLst>
                                    </p:anim>
                                    <p:animEffect transition="in" filter="wipe(left)">
                                      <p:cBhvr>
                                        <p:cTn id="20" dur="500"/>
                                        <p:tgtEl>
                                          <p:spTgt spid="645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8195"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8196" name="Rectangle 2" descr="Purple mesh"/>
          <p:cNvSpPr>
            <a:spLocks noGrp="1" noChangeArrowheads="1"/>
          </p:cNvSpPr>
          <p:nvPr>
            <p:ph type="title"/>
          </p:nvPr>
        </p:nvSpPr>
        <p:spPr>
          <a:xfrm>
            <a:off x="152400" y="152400"/>
            <a:ext cx="7772400" cy="990600"/>
          </a:xfrm>
          <a:blipFill dpi="0" rotWithShape="0">
            <a:blip r:embed="rId4"/>
            <a:srcRect/>
            <a:tile tx="0" ty="0" sx="100000" sy="100000" flip="none" algn="tl"/>
          </a:blipFill>
          <a:ln w="19050">
            <a:solidFill>
              <a:schemeClr val="folHlink"/>
            </a:solidFill>
            <a:miter lim="800000"/>
            <a:headEnd/>
            <a:tailEnd/>
          </a:ln>
        </p:spPr>
        <p:txBody>
          <a:bodyPr/>
          <a:lstStyle/>
          <a:p>
            <a:pPr algn="l"/>
            <a:r>
              <a:rPr lang="en-US" altLang="en-US" sz="4000" smtClean="0">
                <a:solidFill>
                  <a:schemeClr val="folHlink"/>
                </a:solidFill>
                <a:latin typeface="Tahoma" panose="020B0604030504040204" pitchFamily="34" charset="0"/>
              </a:rPr>
              <a:t>1. REACTION RATE - introduction</a:t>
            </a:r>
          </a:p>
        </p:txBody>
      </p:sp>
      <p:grpSp>
        <p:nvGrpSpPr>
          <p:cNvPr id="16536" name="Group 152"/>
          <p:cNvGrpSpPr>
            <a:grpSpLocks/>
          </p:cNvGrpSpPr>
          <p:nvPr/>
        </p:nvGrpSpPr>
        <p:grpSpPr bwMode="auto">
          <a:xfrm>
            <a:off x="304800" y="4572000"/>
            <a:ext cx="1524000" cy="1828800"/>
            <a:chOff x="192" y="2880"/>
            <a:chExt cx="960" cy="1152"/>
          </a:xfrm>
        </p:grpSpPr>
        <p:grpSp>
          <p:nvGrpSpPr>
            <p:cNvPr id="8306" name="Group 49"/>
            <p:cNvGrpSpPr>
              <a:grpSpLocks/>
            </p:cNvGrpSpPr>
            <p:nvPr/>
          </p:nvGrpSpPr>
          <p:grpSpPr bwMode="auto">
            <a:xfrm>
              <a:off x="192" y="2880"/>
              <a:ext cx="960" cy="864"/>
              <a:chOff x="720" y="2448"/>
              <a:chExt cx="1680" cy="1584"/>
            </a:xfrm>
          </p:grpSpPr>
          <p:sp>
            <p:nvSpPr>
              <p:cNvPr id="8308" name="Oval 7"/>
              <p:cNvSpPr>
                <a:spLocks noChangeArrowheads="1"/>
              </p:cNvSpPr>
              <p:nvPr/>
            </p:nvSpPr>
            <p:spPr bwMode="auto">
              <a:xfrm>
                <a:off x="768" y="2784"/>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9" name="Oval 8"/>
              <p:cNvSpPr>
                <a:spLocks noChangeArrowheads="1"/>
              </p:cNvSpPr>
              <p:nvPr/>
            </p:nvSpPr>
            <p:spPr bwMode="auto">
              <a:xfrm>
                <a:off x="768" y="3072"/>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0" name="Oval 9"/>
              <p:cNvSpPr>
                <a:spLocks noChangeArrowheads="1"/>
              </p:cNvSpPr>
              <p:nvPr/>
            </p:nvSpPr>
            <p:spPr bwMode="auto">
              <a:xfrm>
                <a:off x="1104" y="268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1" name="Oval 10"/>
              <p:cNvSpPr>
                <a:spLocks noChangeArrowheads="1"/>
              </p:cNvSpPr>
              <p:nvPr/>
            </p:nvSpPr>
            <p:spPr bwMode="auto">
              <a:xfrm>
                <a:off x="1152" y="3456"/>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2" name="Oval 11"/>
              <p:cNvSpPr>
                <a:spLocks noChangeArrowheads="1"/>
              </p:cNvSpPr>
              <p:nvPr/>
            </p:nvSpPr>
            <p:spPr bwMode="auto">
              <a:xfrm>
                <a:off x="816" y="340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3" name="Oval 12"/>
              <p:cNvSpPr>
                <a:spLocks noChangeArrowheads="1"/>
              </p:cNvSpPr>
              <p:nvPr/>
            </p:nvSpPr>
            <p:spPr bwMode="auto">
              <a:xfrm>
                <a:off x="1632" y="3696"/>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4" name="Oval 13"/>
              <p:cNvSpPr>
                <a:spLocks noChangeArrowheads="1"/>
              </p:cNvSpPr>
              <p:nvPr/>
            </p:nvSpPr>
            <p:spPr bwMode="auto">
              <a:xfrm>
                <a:off x="1296" y="3696"/>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5" name="Oval 14"/>
              <p:cNvSpPr>
                <a:spLocks noChangeArrowheads="1"/>
              </p:cNvSpPr>
              <p:nvPr/>
            </p:nvSpPr>
            <p:spPr bwMode="auto">
              <a:xfrm>
                <a:off x="1536" y="2832"/>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6" name="Oval 15"/>
              <p:cNvSpPr>
                <a:spLocks noChangeArrowheads="1"/>
              </p:cNvSpPr>
              <p:nvPr/>
            </p:nvSpPr>
            <p:spPr bwMode="auto">
              <a:xfrm>
                <a:off x="1728" y="3264"/>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7" name="Oval 16"/>
              <p:cNvSpPr>
                <a:spLocks noChangeArrowheads="1"/>
              </p:cNvSpPr>
              <p:nvPr/>
            </p:nvSpPr>
            <p:spPr bwMode="auto">
              <a:xfrm>
                <a:off x="912" y="3744"/>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8" name="Oval 17"/>
              <p:cNvSpPr>
                <a:spLocks noChangeArrowheads="1"/>
              </p:cNvSpPr>
              <p:nvPr/>
            </p:nvSpPr>
            <p:spPr bwMode="auto">
              <a:xfrm>
                <a:off x="2112" y="2880"/>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19" name="Oval 18"/>
              <p:cNvSpPr>
                <a:spLocks noChangeArrowheads="1"/>
              </p:cNvSpPr>
              <p:nvPr/>
            </p:nvSpPr>
            <p:spPr bwMode="auto">
              <a:xfrm>
                <a:off x="1920" y="2640"/>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0" name="Oval 19"/>
              <p:cNvSpPr>
                <a:spLocks noChangeArrowheads="1"/>
              </p:cNvSpPr>
              <p:nvPr/>
            </p:nvSpPr>
            <p:spPr bwMode="auto">
              <a:xfrm>
                <a:off x="2112" y="3168"/>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1" name="Oval 20"/>
              <p:cNvSpPr>
                <a:spLocks noChangeArrowheads="1"/>
              </p:cNvSpPr>
              <p:nvPr/>
            </p:nvSpPr>
            <p:spPr bwMode="auto">
              <a:xfrm>
                <a:off x="2016" y="3600"/>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2" name="Oval 21"/>
              <p:cNvSpPr>
                <a:spLocks noChangeArrowheads="1"/>
              </p:cNvSpPr>
              <p:nvPr/>
            </p:nvSpPr>
            <p:spPr bwMode="auto">
              <a:xfrm>
                <a:off x="1488" y="2544"/>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3" name="Oval 22"/>
              <p:cNvSpPr>
                <a:spLocks noChangeArrowheads="1"/>
              </p:cNvSpPr>
              <p:nvPr/>
            </p:nvSpPr>
            <p:spPr bwMode="auto">
              <a:xfrm>
                <a:off x="912" y="2496"/>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4" name="Oval 23"/>
              <p:cNvSpPr>
                <a:spLocks noChangeArrowheads="1"/>
              </p:cNvSpPr>
              <p:nvPr/>
            </p:nvSpPr>
            <p:spPr bwMode="auto">
              <a:xfrm>
                <a:off x="1440" y="3360"/>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5" name="Oval 24"/>
              <p:cNvSpPr>
                <a:spLocks noChangeArrowheads="1"/>
              </p:cNvSpPr>
              <p:nvPr/>
            </p:nvSpPr>
            <p:spPr bwMode="auto">
              <a:xfrm>
                <a:off x="1056" y="2976"/>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6" name="Oval 25"/>
              <p:cNvSpPr>
                <a:spLocks noChangeArrowheads="1"/>
              </p:cNvSpPr>
              <p:nvPr/>
            </p:nvSpPr>
            <p:spPr bwMode="auto">
              <a:xfrm>
                <a:off x="1824" y="3024"/>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7" name="Oval 26"/>
              <p:cNvSpPr>
                <a:spLocks noChangeArrowheads="1"/>
              </p:cNvSpPr>
              <p:nvPr/>
            </p:nvSpPr>
            <p:spPr bwMode="auto">
              <a:xfrm>
                <a:off x="1344" y="3120"/>
                <a:ext cx="240" cy="240"/>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28" name="Rectangle 27"/>
              <p:cNvSpPr>
                <a:spLocks noChangeArrowheads="1"/>
              </p:cNvSpPr>
              <p:nvPr/>
            </p:nvSpPr>
            <p:spPr bwMode="auto">
              <a:xfrm>
                <a:off x="720" y="2448"/>
                <a:ext cx="1680" cy="15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307" name="Text Box 131"/>
            <p:cNvSpPr txBox="1">
              <a:spLocks noChangeArrowheads="1"/>
            </p:cNvSpPr>
            <p:nvPr/>
          </p:nvSpPr>
          <p:spPr bwMode="auto">
            <a:xfrm>
              <a:off x="432" y="3744"/>
              <a:ext cx="6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0 secs</a:t>
              </a:r>
            </a:p>
          </p:txBody>
        </p:sp>
      </p:grpSp>
      <p:grpSp>
        <p:nvGrpSpPr>
          <p:cNvPr id="16537" name="Group 153"/>
          <p:cNvGrpSpPr>
            <a:grpSpLocks/>
          </p:cNvGrpSpPr>
          <p:nvPr/>
        </p:nvGrpSpPr>
        <p:grpSpPr bwMode="auto">
          <a:xfrm>
            <a:off x="1828800" y="4572000"/>
            <a:ext cx="1752600" cy="1828800"/>
            <a:chOff x="1152" y="2880"/>
            <a:chExt cx="1104" cy="1152"/>
          </a:xfrm>
        </p:grpSpPr>
        <p:grpSp>
          <p:nvGrpSpPr>
            <p:cNvPr id="8281" name="Group 147"/>
            <p:cNvGrpSpPr>
              <a:grpSpLocks/>
            </p:cNvGrpSpPr>
            <p:nvPr/>
          </p:nvGrpSpPr>
          <p:grpSpPr bwMode="auto">
            <a:xfrm>
              <a:off x="1152" y="2880"/>
              <a:ext cx="1104" cy="864"/>
              <a:chOff x="1152" y="2880"/>
              <a:chExt cx="1104" cy="864"/>
            </a:xfrm>
          </p:grpSpPr>
          <p:grpSp>
            <p:nvGrpSpPr>
              <p:cNvPr id="8283" name="Group 146"/>
              <p:cNvGrpSpPr>
                <a:grpSpLocks/>
              </p:cNvGrpSpPr>
              <p:nvPr/>
            </p:nvGrpSpPr>
            <p:grpSpPr bwMode="auto">
              <a:xfrm>
                <a:off x="1344" y="2880"/>
                <a:ext cx="912" cy="864"/>
                <a:chOff x="1344" y="2880"/>
                <a:chExt cx="912" cy="864"/>
              </a:xfrm>
            </p:grpSpPr>
            <p:sp>
              <p:nvSpPr>
                <p:cNvPr id="8285" name="Oval 28"/>
                <p:cNvSpPr>
                  <a:spLocks noChangeArrowheads="1"/>
                </p:cNvSpPr>
                <p:nvPr/>
              </p:nvSpPr>
              <p:spPr bwMode="auto">
                <a:xfrm>
                  <a:off x="1370" y="3063"/>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86" name="Oval 29"/>
                <p:cNvSpPr>
                  <a:spLocks noChangeArrowheads="1"/>
                </p:cNvSpPr>
                <p:nvPr/>
              </p:nvSpPr>
              <p:spPr bwMode="auto">
                <a:xfrm>
                  <a:off x="1370" y="322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87" name="Oval 30"/>
                <p:cNvSpPr>
                  <a:spLocks noChangeArrowheads="1"/>
                </p:cNvSpPr>
                <p:nvPr/>
              </p:nvSpPr>
              <p:spPr bwMode="auto">
                <a:xfrm>
                  <a:off x="1552" y="3011"/>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88" name="Oval 31"/>
                <p:cNvSpPr>
                  <a:spLocks noChangeArrowheads="1"/>
                </p:cNvSpPr>
                <p:nvPr/>
              </p:nvSpPr>
              <p:spPr bwMode="auto">
                <a:xfrm>
                  <a:off x="1579" y="343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89" name="Oval 32"/>
                <p:cNvSpPr>
                  <a:spLocks noChangeArrowheads="1"/>
                </p:cNvSpPr>
                <p:nvPr/>
              </p:nvSpPr>
              <p:spPr bwMode="auto">
                <a:xfrm>
                  <a:off x="1396" y="3404"/>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0" name="Oval 33"/>
                <p:cNvSpPr>
                  <a:spLocks noChangeArrowheads="1"/>
                </p:cNvSpPr>
                <p:nvPr/>
              </p:nvSpPr>
              <p:spPr bwMode="auto">
                <a:xfrm>
                  <a:off x="1839" y="3561"/>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1" name="Oval 34"/>
                <p:cNvSpPr>
                  <a:spLocks noChangeArrowheads="1"/>
                </p:cNvSpPr>
                <p:nvPr/>
              </p:nvSpPr>
              <p:spPr bwMode="auto">
                <a:xfrm>
                  <a:off x="1657" y="3561"/>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2" name="Oval 35"/>
                <p:cNvSpPr>
                  <a:spLocks noChangeArrowheads="1"/>
                </p:cNvSpPr>
                <p:nvPr/>
              </p:nvSpPr>
              <p:spPr bwMode="auto">
                <a:xfrm>
                  <a:off x="1787" y="3089"/>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3" name="Oval 36"/>
                <p:cNvSpPr>
                  <a:spLocks noChangeArrowheads="1"/>
                </p:cNvSpPr>
                <p:nvPr/>
              </p:nvSpPr>
              <p:spPr bwMode="auto">
                <a:xfrm>
                  <a:off x="1891" y="3325"/>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4" name="Oval 37"/>
                <p:cNvSpPr>
                  <a:spLocks noChangeArrowheads="1"/>
                </p:cNvSpPr>
                <p:nvPr/>
              </p:nvSpPr>
              <p:spPr bwMode="auto">
                <a:xfrm>
                  <a:off x="1448" y="3587"/>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5" name="Oval 38"/>
                <p:cNvSpPr>
                  <a:spLocks noChangeArrowheads="1"/>
                </p:cNvSpPr>
                <p:nvPr/>
              </p:nvSpPr>
              <p:spPr bwMode="auto">
                <a:xfrm>
                  <a:off x="2100" y="3116"/>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6" name="Oval 39"/>
                <p:cNvSpPr>
                  <a:spLocks noChangeArrowheads="1"/>
                </p:cNvSpPr>
                <p:nvPr/>
              </p:nvSpPr>
              <p:spPr bwMode="auto">
                <a:xfrm>
                  <a:off x="1995" y="2985"/>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7" name="Oval 40"/>
                <p:cNvSpPr>
                  <a:spLocks noChangeArrowheads="1"/>
                </p:cNvSpPr>
                <p:nvPr/>
              </p:nvSpPr>
              <p:spPr bwMode="auto">
                <a:xfrm>
                  <a:off x="2100" y="3273"/>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8" name="Oval 41"/>
                <p:cNvSpPr>
                  <a:spLocks noChangeArrowheads="1"/>
                </p:cNvSpPr>
                <p:nvPr/>
              </p:nvSpPr>
              <p:spPr bwMode="auto">
                <a:xfrm>
                  <a:off x="2048" y="3508"/>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99" name="Oval 42"/>
                <p:cNvSpPr>
                  <a:spLocks noChangeArrowheads="1"/>
                </p:cNvSpPr>
                <p:nvPr/>
              </p:nvSpPr>
              <p:spPr bwMode="auto">
                <a:xfrm>
                  <a:off x="1761" y="2932"/>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0" name="Oval 43"/>
                <p:cNvSpPr>
                  <a:spLocks noChangeArrowheads="1"/>
                </p:cNvSpPr>
                <p:nvPr/>
              </p:nvSpPr>
              <p:spPr bwMode="auto">
                <a:xfrm>
                  <a:off x="1448" y="2906"/>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1" name="Oval 44"/>
                <p:cNvSpPr>
                  <a:spLocks noChangeArrowheads="1"/>
                </p:cNvSpPr>
                <p:nvPr/>
              </p:nvSpPr>
              <p:spPr bwMode="auto">
                <a:xfrm>
                  <a:off x="1735" y="3377"/>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2" name="Oval 45"/>
                <p:cNvSpPr>
                  <a:spLocks noChangeArrowheads="1"/>
                </p:cNvSpPr>
                <p:nvPr/>
              </p:nvSpPr>
              <p:spPr bwMode="auto">
                <a:xfrm>
                  <a:off x="1526" y="3168"/>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3" name="Oval 46"/>
                <p:cNvSpPr>
                  <a:spLocks noChangeArrowheads="1"/>
                </p:cNvSpPr>
                <p:nvPr/>
              </p:nvSpPr>
              <p:spPr bwMode="auto">
                <a:xfrm>
                  <a:off x="1943" y="3194"/>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4" name="Oval 47"/>
                <p:cNvSpPr>
                  <a:spLocks noChangeArrowheads="1"/>
                </p:cNvSpPr>
                <p:nvPr/>
              </p:nvSpPr>
              <p:spPr bwMode="auto">
                <a:xfrm>
                  <a:off x="1683" y="3247"/>
                  <a:ext cx="130" cy="130"/>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305" name="Rectangle 48"/>
                <p:cNvSpPr>
                  <a:spLocks noChangeArrowheads="1"/>
                </p:cNvSpPr>
                <p:nvPr/>
              </p:nvSpPr>
              <p:spPr bwMode="auto">
                <a:xfrm>
                  <a:off x="1344" y="2880"/>
                  <a:ext cx="912" cy="86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84" name="AutoShape 122"/>
              <p:cNvSpPr>
                <a:spLocks noChangeArrowheads="1"/>
              </p:cNvSpPr>
              <p:nvPr/>
            </p:nvSpPr>
            <p:spPr bwMode="auto">
              <a:xfrm>
                <a:off x="1152" y="3216"/>
                <a:ext cx="192" cy="192"/>
              </a:xfrm>
              <a:prstGeom prst="right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82" name="Text Box 132"/>
            <p:cNvSpPr txBox="1">
              <a:spLocks noChangeArrowheads="1"/>
            </p:cNvSpPr>
            <p:nvPr/>
          </p:nvSpPr>
          <p:spPr bwMode="auto">
            <a:xfrm>
              <a:off x="1440" y="374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15 secs</a:t>
              </a:r>
            </a:p>
          </p:txBody>
        </p:sp>
      </p:grpSp>
      <p:grpSp>
        <p:nvGrpSpPr>
          <p:cNvPr id="16538" name="Group 154"/>
          <p:cNvGrpSpPr>
            <a:grpSpLocks/>
          </p:cNvGrpSpPr>
          <p:nvPr/>
        </p:nvGrpSpPr>
        <p:grpSpPr bwMode="auto">
          <a:xfrm>
            <a:off x="3581400" y="4572000"/>
            <a:ext cx="1752600" cy="1828800"/>
            <a:chOff x="2256" y="2880"/>
            <a:chExt cx="1104" cy="1152"/>
          </a:xfrm>
        </p:grpSpPr>
        <p:grpSp>
          <p:nvGrpSpPr>
            <p:cNvPr id="8256" name="Group 148"/>
            <p:cNvGrpSpPr>
              <a:grpSpLocks/>
            </p:cNvGrpSpPr>
            <p:nvPr/>
          </p:nvGrpSpPr>
          <p:grpSpPr bwMode="auto">
            <a:xfrm>
              <a:off x="2256" y="2880"/>
              <a:ext cx="1104" cy="864"/>
              <a:chOff x="2256" y="2880"/>
              <a:chExt cx="1104" cy="864"/>
            </a:xfrm>
          </p:grpSpPr>
          <p:grpSp>
            <p:nvGrpSpPr>
              <p:cNvPr id="8258" name="Group 145"/>
              <p:cNvGrpSpPr>
                <a:grpSpLocks/>
              </p:cNvGrpSpPr>
              <p:nvPr/>
            </p:nvGrpSpPr>
            <p:grpSpPr bwMode="auto">
              <a:xfrm>
                <a:off x="2448" y="2880"/>
                <a:ext cx="912" cy="864"/>
                <a:chOff x="2448" y="2880"/>
                <a:chExt cx="912" cy="864"/>
              </a:xfrm>
            </p:grpSpPr>
            <p:sp>
              <p:nvSpPr>
                <p:cNvPr id="8260" name="Oval 52"/>
                <p:cNvSpPr>
                  <a:spLocks noChangeArrowheads="1"/>
                </p:cNvSpPr>
                <p:nvPr/>
              </p:nvSpPr>
              <p:spPr bwMode="auto">
                <a:xfrm>
                  <a:off x="2474" y="3063"/>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1" name="Oval 53"/>
                <p:cNvSpPr>
                  <a:spLocks noChangeArrowheads="1"/>
                </p:cNvSpPr>
                <p:nvPr/>
              </p:nvSpPr>
              <p:spPr bwMode="auto">
                <a:xfrm>
                  <a:off x="2474" y="322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2" name="Oval 54"/>
                <p:cNvSpPr>
                  <a:spLocks noChangeArrowheads="1"/>
                </p:cNvSpPr>
                <p:nvPr/>
              </p:nvSpPr>
              <p:spPr bwMode="auto">
                <a:xfrm>
                  <a:off x="2656" y="3011"/>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3" name="Oval 55"/>
                <p:cNvSpPr>
                  <a:spLocks noChangeArrowheads="1"/>
                </p:cNvSpPr>
                <p:nvPr/>
              </p:nvSpPr>
              <p:spPr bwMode="auto">
                <a:xfrm>
                  <a:off x="2683" y="343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4" name="Oval 56"/>
                <p:cNvSpPr>
                  <a:spLocks noChangeArrowheads="1"/>
                </p:cNvSpPr>
                <p:nvPr/>
              </p:nvSpPr>
              <p:spPr bwMode="auto">
                <a:xfrm>
                  <a:off x="2500" y="3404"/>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5" name="Oval 57"/>
                <p:cNvSpPr>
                  <a:spLocks noChangeArrowheads="1"/>
                </p:cNvSpPr>
                <p:nvPr/>
              </p:nvSpPr>
              <p:spPr bwMode="auto">
                <a:xfrm>
                  <a:off x="2943" y="3561"/>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6" name="Oval 58"/>
                <p:cNvSpPr>
                  <a:spLocks noChangeArrowheads="1"/>
                </p:cNvSpPr>
                <p:nvPr/>
              </p:nvSpPr>
              <p:spPr bwMode="auto">
                <a:xfrm>
                  <a:off x="2761" y="3561"/>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7" name="Oval 59"/>
                <p:cNvSpPr>
                  <a:spLocks noChangeArrowheads="1"/>
                </p:cNvSpPr>
                <p:nvPr/>
              </p:nvSpPr>
              <p:spPr bwMode="auto">
                <a:xfrm>
                  <a:off x="2891" y="3089"/>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8" name="Oval 60"/>
                <p:cNvSpPr>
                  <a:spLocks noChangeArrowheads="1"/>
                </p:cNvSpPr>
                <p:nvPr/>
              </p:nvSpPr>
              <p:spPr bwMode="auto">
                <a:xfrm>
                  <a:off x="2995" y="3325"/>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69" name="Oval 61"/>
                <p:cNvSpPr>
                  <a:spLocks noChangeArrowheads="1"/>
                </p:cNvSpPr>
                <p:nvPr/>
              </p:nvSpPr>
              <p:spPr bwMode="auto">
                <a:xfrm>
                  <a:off x="2552" y="3587"/>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0" name="Oval 62"/>
                <p:cNvSpPr>
                  <a:spLocks noChangeArrowheads="1"/>
                </p:cNvSpPr>
                <p:nvPr/>
              </p:nvSpPr>
              <p:spPr bwMode="auto">
                <a:xfrm>
                  <a:off x="3204" y="3116"/>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1" name="Oval 63"/>
                <p:cNvSpPr>
                  <a:spLocks noChangeArrowheads="1"/>
                </p:cNvSpPr>
                <p:nvPr/>
              </p:nvSpPr>
              <p:spPr bwMode="auto">
                <a:xfrm>
                  <a:off x="3099" y="2985"/>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2" name="Oval 64"/>
                <p:cNvSpPr>
                  <a:spLocks noChangeArrowheads="1"/>
                </p:cNvSpPr>
                <p:nvPr/>
              </p:nvSpPr>
              <p:spPr bwMode="auto">
                <a:xfrm>
                  <a:off x="3204" y="3273"/>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3" name="Oval 65"/>
                <p:cNvSpPr>
                  <a:spLocks noChangeArrowheads="1"/>
                </p:cNvSpPr>
                <p:nvPr/>
              </p:nvSpPr>
              <p:spPr bwMode="auto">
                <a:xfrm>
                  <a:off x="3152" y="3508"/>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4" name="Oval 66"/>
                <p:cNvSpPr>
                  <a:spLocks noChangeArrowheads="1"/>
                </p:cNvSpPr>
                <p:nvPr/>
              </p:nvSpPr>
              <p:spPr bwMode="auto">
                <a:xfrm>
                  <a:off x="2865" y="2932"/>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5" name="Oval 67"/>
                <p:cNvSpPr>
                  <a:spLocks noChangeArrowheads="1"/>
                </p:cNvSpPr>
                <p:nvPr/>
              </p:nvSpPr>
              <p:spPr bwMode="auto">
                <a:xfrm>
                  <a:off x="2552" y="2906"/>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6" name="Oval 68"/>
                <p:cNvSpPr>
                  <a:spLocks noChangeArrowheads="1"/>
                </p:cNvSpPr>
                <p:nvPr/>
              </p:nvSpPr>
              <p:spPr bwMode="auto">
                <a:xfrm>
                  <a:off x="2839" y="3377"/>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7" name="Oval 69"/>
                <p:cNvSpPr>
                  <a:spLocks noChangeArrowheads="1"/>
                </p:cNvSpPr>
                <p:nvPr/>
              </p:nvSpPr>
              <p:spPr bwMode="auto">
                <a:xfrm>
                  <a:off x="2630" y="3168"/>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8" name="Oval 70"/>
                <p:cNvSpPr>
                  <a:spLocks noChangeArrowheads="1"/>
                </p:cNvSpPr>
                <p:nvPr/>
              </p:nvSpPr>
              <p:spPr bwMode="auto">
                <a:xfrm>
                  <a:off x="3047" y="3194"/>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79" name="Oval 71"/>
                <p:cNvSpPr>
                  <a:spLocks noChangeArrowheads="1"/>
                </p:cNvSpPr>
                <p:nvPr/>
              </p:nvSpPr>
              <p:spPr bwMode="auto">
                <a:xfrm>
                  <a:off x="2787" y="3247"/>
                  <a:ext cx="130" cy="130"/>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80" name="Rectangle 72"/>
                <p:cNvSpPr>
                  <a:spLocks noChangeArrowheads="1"/>
                </p:cNvSpPr>
                <p:nvPr/>
              </p:nvSpPr>
              <p:spPr bwMode="auto">
                <a:xfrm>
                  <a:off x="2448" y="2880"/>
                  <a:ext cx="912" cy="86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59" name="AutoShape 123"/>
              <p:cNvSpPr>
                <a:spLocks noChangeArrowheads="1"/>
              </p:cNvSpPr>
              <p:nvPr/>
            </p:nvSpPr>
            <p:spPr bwMode="auto">
              <a:xfrm>
                <a:off x="2256" y="3216"/>
                <a:ext cx="192" cy="192"/>
              </a:xfrm>
              <a:prstGeom prst="right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57" name="Text Box 133"/>
            <p:cNvSpPr txBox="1">
              <a:spLocks noChangeArrowheads="1"/>
            </p:cNvSpPr>
            <p:nvPr/>
          </p:nvSpPr>
          <p:spPr bwMode="auto">
            <a:xfrm>
              <a:off x="2544" y="374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30 secs</a:t>
              </a:r>
            </a:p>
          </p:txBody>
        </p:sp>
      </p:grpSp>
      <p:grpSp>
        <p:nvGrpSpPr>
          <p:cNvPr id="16539" name="Group 155"/>
          <p:cNvGrpSpPr>
            <a:grpSpLocks/>
          </p:cNvGrpSpPr>
          <p:nvPr/>
        </p:nvGrpSpPr>
        <p:grpSpPr bwMode="auto">
          <a:xfrm>
            <a:off x="5334000" y="4572000"/>
            <a:ext cx="1752600" cy="1828800"/>
            <a:chOff x="3360" y="2880"/>
            <a:chExt cx="1104" cy="1152"/>
          </a:xfrm>
        </p:grpSpPr>
        <p:grpSp>
          <p:nvGrpSpPr>
            <p:cNvPr id="8231" name="Group 149"/>
            <p:cNvGrpSpPr>
              <a:grpSpLocks/>
            </p:cNvGrpSpPr>
            <p:nvPr/>
          </p:nvGrpSpPr>
          <p:grpSpPr bwMode="auto">
            <a:xfrm>
              <a:off x="3360" y="2880"/>
              <a:ext cx="1104" cy="864"/>
              <a:chOff x="3360" y="2880"/>
              <a:chExt cx="1104" cy="864"/>
            </a:xfrm>
          </p:grpSpPr>
          <p:grpSp>
            <p:nvGrpSpPr>
              <p:cNvPr id="8233" name="Group 144"/>
              <p:cNvGrpSpPr>
                <a:grpSpLocks/>
              </p:cNvGrpSpPr>
              <p:nvPr/>
            </p:nvGrpSpPr>
            <p:grpSpPr bwMode="auto">
              <a:xfrm>
                <a:off x="3552" y="2880"/>
                <a:ext cx="912" cy="864"/>
                <a:chOff x="3552" y="2880"/>
                <a:chExt cx="912" cy="864"/>
              </a:xfrm>
            </p:grpSpPr>
            <p:sp>
              <p:nvSpPr>
                <p:cNvPr id="8235" name="Oval 74"/>
                <p:cNvSpPr>
                  <a:spLocks noChangeArrowheads="1"/>
                </p:cNvSpPr>
                <p:nvPr/>
              </p:nvSpPr>
              <p:spPr bwMode="auto">
                <a:xfrm>
                  <a:off x="3578" y="3063"/>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36" name="Oval 75"/>
                <p:cNvSpPr>
                  <a:spLocks noChangeArrowheads="1"/>
                </p:cNvSpPr>
                <p:nvPr/>
              </p:nvSpPr>
              <p:spPr bwMode="auto">
                <a:xfrm>
                  <a:off x="3578" y="322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37" name="Oval 76"/>
                <p:cNvSpPr>
                  <a:spLocks noChangeArrowheads="1"/>
                </p:cNvSpPr>
                <p:nvPr/>
              </p:nvSpPr>
              <p:spPr bwMode="auto">
                <a:xfrm>
                  <a:off x="3760" y="3011"/>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38" name="Oval 77"/>
                <p:cNvSpPr>
                  <a:spLocks noChangeArrowheads="1"/>
                </p:cNvSpPr>
                <p:nvPr/>
              </p:nvSpPr>
              <p:spPr bwMode="auto">
                <a:xfrm>
                  <a:off x="3787" y="3430"/>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39" name="Oval 78"/>
                <p:cNvSpPr>
                  <a:spLocks noChangeArrowheads="1"/>
                </p:cNvSpPr>
                <p:nvPr/>
              </p:nvSpPr>
              <p:spPr bwMode="auto">
                <a:xfrm>
                  <a:off x="3604" y="3404"/>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0" name="Oval 79"/>
                <p:cNvSpPr>
                  <a:spLocks noChangeArrowheads="1"/>
                </p:cNvSpPr>
                <p:nvPr/>
              </p:nvSpPr>
              <p:spPr bwMode="auto">
                <a:xfrm>
                  <a:off x="4047" y="3561"/>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1" name="Oval 80"/>
                <p:cNvSpPr>
                  <a:spLocks noChangeArrowheads="1"/>
                </p:cNvSpPr>
                <p:nvPr/>
              </p:nvSpPr>
              <p:spPr bwMode="auto">
                <a:xfrm>
                  <a:off x="3865" y="3561"/>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2" name="Oval 81"/>
                <p:cNvSpPr>
                  <a:spLocks noChangeArrowheads="1"/>
                </p:cNvSpPr>
                <p:nvPr/>
              </p:nvSpPr>
              <p:spPr bwMode="auto">
                <a:xfrm>
                  <a:off x="3995" y="3089"/>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3" name="Oval 82"/>
                <p:cNvSpPr>
                  <a:spLocks noChangeArrowheads="1"/>
                </p:cNvSpPr>
                <p:nvPr/>
              </p:nvSpPr>
              <p:spPr bwMode="auto">
                <a:xfrm>
                  <a:off x="4099" y="3325"/>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4" name="Oval 83"/>
                <p:cNvSpPr>
                  <a:spLocks noChangeArrowheads="1"/>
                </p:cNvSpPr>
                <p:nvPr/>
              </p:nvSpPr>
              <p:spPr bwMode="auto">
                <a:xfrm>
                  <a:off x="3656" y="3587"/>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5" name="Oval 84"/>
                <p:cNvSpPr>
                  <a:spLocks noChangeArrowheads="1"/>
                </p:cNvSpPr>
                <p:nvPr/>
              </p:nvSpPr>
              <p:spPr bwMode="auto">
                <a:xfrm>
                  <a:off x="4308" y="3116"/>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6" name="Oval 85"/>
                <p:cNvSpPr>
                  <a:spLocks noChangeArrowheads="1"/>
                </p:cNvSpPr>
                <p:nvPr/>
              </p:nvSpPr>
              <p:spPr bwMode="auto">
                <a:xfrm>
                  <a:off x="4203" y="2985"/>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7" name="Oval 86"/>
                <p:cNvSpPr>
                  <a:spLocks noChangeArrowheads="1"/>
                </p:cNvSpPr>
                <p:nvPr/>
              </p:nvSpPr>
              <p:spPr bwMode="auto">
                <a:xfrm>
                  <a:off x="4308" y="3273"/>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8" name="Oval 87"/>
                <p:cNvSpPr>
                  <a:spLocks noChangeArrowheads="1"/>
                </p:cNvSpPr>
                <p:nvPr/>
              </p:nvSpPr>
              <p:spPr bwMode="auto">
                <a:xfrm>
                  <a:off x="4256" y="3508"/>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49" name="Oval 88"/>
                <p:cNvSpPr>
                  <a:spLocks noChangeArrowheads="1"/>
                </p:cNvSpPr>
                <p:nvPr/>
              </p:nvSpPr>
              <p:spPr bwMode="auto">
                <a:xfrm>
                  <a:off x="3969" y="2932"/>
                  <a:ext cx="130"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0" name="Oval 89"/>
                <p:cNvSpPr>
                  <a:spLocks noChangeArrowheads="1"/>
                </p:cNvSpPr>
                <p:nvPr/>
              </p:nvSpPr>
              <p:spPr bwMode="auto">
                <a:xfrm>
                  <a:off x="3656" y="2906"/>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1" name="Oval 90"/>
                <p:cNvSpPr>
                  <a:spLocks noChangeArrowheads="1"/>
                </p:cNvSpPr>
                <p:nvPr/>
              </p:nvSpPr>
              <p:spPr bwMode="auto">
                <a:xfrm>
                  <a:off x="3943" y="3377"/>
                  <a:ext cx="130"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2" name="Oval 91"/>
                <p:cNvSpPr>
                  <a:spLocks noChangeArrowheads="1"/>
                </p:cNvSpPr>
                <p:nvPr/>
              </p:nvSpPr>
              <p:spPr bwMode="auto">
                <a:xfrm>
                  <a:off x="3734" y="3168"/>
                  <a:ext cx="131" cy="131"/>
                </a:xfrm>
                <a:prstGeom prst="ellipse">
                  <a:avLst/>
                </a:prstGeom>
                <a:solidFill>
                  <a:schemeClr val="tx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3" name="Oval 92"/>
                <p:cNvSpPr>
                  <a:spLocks noChangeArrowheads="1"/>
                </p:cNvSpPr>
                <p:nvPr/>
              </p:nvSpPr>
              <p:spPr bwMode="auto">
                <a:xfrm>
                  <a:off x="4151" y="3194"/>
                  <a:ext cx="131" cy="131"/>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4" name="Oval 93"/>
                <p:cNvSpPr>
                  <a:spLocks noChangeArrowheads="1"/>
                </p:cNvSpPr>
                <p:nvPr/>
              </p:nvSpPr>
              <p:spPr bwMode="auto">
                <a:xfrm>
                  <a:off x="3891" y="3247"/>
                  <a:ext cx="130" cy="130"/>
                </a:xfrm>
                <a:prstGeom prst="ellipse">
                  <a:avLst/>
                </a:prstGeom>
                <a:solidFill>
                  <a:srgbClr val="00FF00"/>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55" name="Rectangle 94"/>
                <p:cNvSpPr>
                  <a:spLocks noChangeArrowheads="1"/>
                </p:cNvSpPr>
                <p:nvPr/>
              </p:nvSpPr>
              <p:spPr bwMode="auto">
                <a:xfrm>
                  <a:off x="3552" y="2880"/>
                  <a:ext cx="912" cy="86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34" name="AutoShape 124"/>
              <p:cNvSpPr>
                <a:spLocks noChangeArrowheads="1"/>
              </p:cNvSpPr>
              <p:nvPr/>
            </p:nvSpPr>
            <p:spPr bwMode="auto">
              <a:xfrm>
                <a:off x="3360" y="3216"/>
                <a:ext cx="192" cy="192"/>
              </a:xfrm>
              <a:prstGeom prst="right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32" name="Text Box 134"/>
            <p:cNvSpPr txBox="1">
              <a:spLocks noChangeArrowheads="1"/>
            </p:cNvSpPr>
            <p:nvPr/>
          </p:nvSpPr>
          <p:spPr bwMode="auto">
            <a:xfrm>
              <a:off x="3696" y="374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45 secs</a:t>
              </a:r>
            </a:p>
          </p:txBody>
        </p:sp>
      </p:grpSp>
      <p:grpSp>
        <p:nvGrpSpPr>
          <p:cNvPr id="16540" name="Group 156"/>
          <p:cNvGrpSpPr>
            <a:grpSpLocks/>
          </p:cNvGrpSpPr>
          <p:nvPr/>
        </p:nvGrpSpPr>
        <p:grpSpPr bwMode="auto">
          <a:xfrm>
            <a:off x="7086600" y="4572000"/>
            <a:ext cx="1752600" cy="1828800"/>
            <a:chOff x="4464" y="2880"/>
            <a:chExt cx="1104" cy="1152"/>
          </a:xfrm>
        </p:grpSpPr>
        <p:grpSp>
          <p:nvGrpSpPr>
            <p:cNvPr id="8207" name="Group 151"/>
            <p:cNvGrpSpPr>
              <a:grpSpLocks/>
            </p:cNvGrpSpPr>
            <p:nvPr/>
          </p:nvGrpSpPr>
          <p:grpSpPr bwMode="auto">
            <a:xfrm>
              <a:off x="4464" y="2880"/>
              <a:ext cx="1104" cy="864"/>
              <a:chOff x="4464" y="2880"/>
              <a:chExt cx="1104" cy="864"/>
            </a:xfrm>
          </p:grpSpPr>
          <p:sp>
            <p:nvSpPr>
              <p:cNvPr id="8209" name="Oval 101"/>
              <p:cNvSpPr>
                <a:spLocks noChangeArrowheads="1"/>
              </p:cNvSpPr>
              <p:nvPr/>
            </p:nvSpPr>
            <p:spPr bwMode="auto">
              <a:xfrm>
                <a:off x="4682" y="3063"/>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0" name="Oval 102"/>
              <p:cNvSpPr>
                <a:spLocks noChangeArrowheads="1"/>
              </p:cNvSpPr>
              <p:nvPr/>
            </p:nvSpPr>
            <p:spPr bwMode="auto">
              <a:xfrm>
                <a:off x="4682" y="3220"/>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1" name="Oval 103"/>
              <p:cNvSpPr>
                <a:spLocks noChangeArrowheads="1"/>
              </p:cNvSpPr>
              <p:nvPr/>
            </p:nvSpPr>
            <p:spPr bwMode="auto">
              <a:xfrm>
                <a:off x="4864" y="3011"/>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2" name="Oval 104"/>
              <p:cNvSpPr>
                <a:spLocks noChangeArrowheads="1"/>
              </p:cNvSpPr>
              <p:nvPr/>
            </p:nvSpPr>
            <p:spPr bwMode="auto">
              <a:xfrm>
                <a:off x="4891" y="3430"/>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3" name="Oval 105"/>
              <p:cNvSpPr>
                <a:spLocks noChangeArrowheads="1"/>
              </p:cNvSpPr>
              <p:nvPr/>
            </p:nvSpPr>
            <p:spPr bwMode="auto">
              <a:xfrm>
                <a:off x="4708" y="3404"/>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4" name="Oval 106"/>
              <p:cNvSpPr>
                <a:spLocks noChangeArrowheads="1"/>
              </p:cNvSpPr>
              <p:nvPr/>
            </p:nvSpPr>
            <p:spPr bwMode="auto">
              <a:xfrm>
                <a:off x="5151" y="3561"/>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5" name="Oval 107"/>
              <p:cNvSpPr>
                <a:spLocks noChangeArrowheads="1"/>
              </p:cNvSpPr>
              <p:nvPr/>
            </p:nvSpPr>
            <p:spPr bwMode="auto">
              <a:xfrm>
                <a:off x="4969" y="3561"/>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6" name="Oval 108"/>
              <p:cNvSpPr>
                <a:spLocks noChangeArrowheads="1"/>
              </p:cNvSpPr>
              <p:nvPr/>
            </p:nvSpPr>
            <p:spPr bwMode="auto">
              <a:xfrm>
                <a:off x="5099" y="3089"/>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7" name="Oval 109"/>
              <p:cNvSpPr>
                <a:spLocks noChangeArrowheads="1"/>
              </p:cNvSpPr>
              <p:nvPr/>
            </p:nvSpPr>
            <p:spPr bwMode="auto">
              <a:xfrm>
                <a:off x="5203" y="3325"/>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8" name="Oval 110"/>
              <p:cNvSpPr>
                <a:spLocks noChangeArrowheads="1"/>
              </p:cNvSpPr>
              <p:nvPr/>
            </p:nvSpPr>
            <p:spPr bwMode="auto">
              <a:xfrm>
                <a:off x="4760" y="3587"/>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19" name="Oval 111"/>
              <p:cNvSpPr>
                <a:spLocks noChangeArrowheads="1"/>
              </p:cNvSpPr>
              <p:nvPr/>
            </p:nvSpPr>
            <p:spPr bwMode="auto">
              <a:xfrm>
                <a:off x="5412" y="3116"/>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0" name="Oval 112"/>
              <p:cNvSpPr>
                <a:spLocks noChangeArrowheads="1"/>
              </p:cNvSpPr>
              <p:nvPr/>
            </p:nvSpPr>
            <p:spPr bwMode="auto">
              <a:xfrm>
                <a:off x="5307" y="2985"/>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1" name="Oval 113"/>
              <p:cNvSpPr>
                <a:spLocks noChangeArrowheads="1"/>
              </p:cNvSpPr>
              <p:nvPr/>
            </p:nvSpPr>
            <p:spPr bwMode="auto">
              <a:xfrm>
                <a:off x="5412" y="3273"/>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2" name="Oval 114"/>
              <p:cNvSpPr>
                <a:spLocks noChangeArrowheads="1"/>
              </p:cNvSpPr>
              <p:nvPr/>
            </p:nvSpPr>
            <p:spPr bwMode="auto">
              <a:xfrm>
                <a:off x="5360" y="3508"/>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3" name="Oval 115"/>
              <p:cNvSpPr>
                <a:spLocks noChangeArrowheads="1"/>
              </p:cNvSpPr>
              <p:nvPr/>
            </p:nvSpPr>
            <p:spPr bwMode="auto">
              <a:xfrm>
                <a:off x="5073" y="2932"/>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4" name="Oval 116"/>
              <p:cNvSpPr>
                <a:spLocks noChangeArrowheads="1"/>
              </p:cNvSpPr>
              <p:nvPr/>
            </p:nvSpPr>
            <p:spPr bwMode="auto">
              <a:xfrm>
                <a:off x="4760" y="2906"/>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5" name="Oval 117"/>
              <p:cNvSpPr>
                <a:spLocks noChangeArrowheads="1"/>
              </p:cNvSpPr>
              <p:nvPr/>
            </p:nvSpPr>
            <p:spPr bwMode="auto">
              <a:xfrm>
                <a:off x="5047" y="3377"/>
                <a:ext cx="130"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6" name="Oval 118"/>
              <p:cNvSpPr>
                <a:spLocks noChangeArrowheads="1"/>
              </p:cNvSpPr>
              <p:nvPr/>
            </p:nvSpPr>
            <p:spPr bwMode="auto">
              <a:xfrm>
                <a:off x="4838" y="3168"/>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7" name="Oval 119"/>
              <p:cNvSpPr>
                <a:spLocks noChangeArrowheads="1"/>
              </p:cNvSpPr>
              <p:nvPr/>
            </p:nvSpPr>
            <p:spPr bwMode="auto">
              <a:xfrm>
                <a:off x="5255" y="3194"/>
                <a:ext cx="131" cy="131"/>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8" name="Oval 120"/>
              <p:cNvSpPr>
                <a:spLocks noChangeArrowheads="1"/>
              </p:cNvSpPr>
              <p:nvPr/>
            </p:nvSpPr>
            <p:spPr bwMode="auto">
              <a:xfrm>
                <a:off x="4995" y="3247"/>
                <a:ext cx="130" cy="130"/>
              </a:xfrm>
              <a:prstGeom prst="ellipse">
                <a:avLst/>
              </a:prstGeom>
              <a:solidFill>
                <a:srgbClr val="00FF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29" name="Rectangle 121"/>
              <p:cNvSpPr>
                <a:spLocks noChangeArrowheads="1"/>
              </p:cNvSpPr>
              <p:nvPr/>
            </p:nvSpPr>
            <p:spPr bwMode="auto">
              <a:xfrm>
                <a:off x="4656" y="2880"/>
                <a:ext cx="912" cy="86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8230" name="AutoShape 125"/>
              <p:cNvSpPr>
                <a:spLocks noChangeArrowheads="1"/>
              </p:cNvSpPr>
              <p:nvPr/>
            </p:nvSpPr>
            <p:spPr bwMode="auto">
              <a:xfrm>
                <a:off x="4464" y="3216"/>
                <a:ext cx="192" cy="192"/>
              </a:xfrm>
              <a:prstGeom prst="rightArrow">
                <a:avLst>
                  <a:gd name="adj1" fmla="val 50000"/>
                  <a:gd name="adj2" fmla="val 25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8208" name="Text Box 135"/>
            <p:cNvSpPr txBox="1">
              <a:spLocks noChangeArrowheads="1"/>
            </p:cNvSpPr>
            <p:nvPr/>
          </p:nvSpPr>
          <p:spPr bwMode="auto">
            <a:xfrm>
              <a:off x="4800" y="3744"/>
              <a:ext cx="72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60 secs</a:t>
              </a:r>
            </a:p>
          </p:txBody>
        </p:sp>
      </p:grpSp>
      <p:graphicFrame>
        <p:nvGraphicFramePr>
          <p:cNvPr id="8202" name="Object 141"/>
          <p:cNvGraphicFramePr>
            <a:graphicFrameLocks noChangeAspect="1"/>
          </p:cNvGraphicFramePr>
          <p:nvPr/>
        </p:nvGraphicFramePr>
        <p:xfrm>
          <a:off x="7772400" y="0"/>
          <a:ext cx="1524000" cy="1254125"/>
        </p:xfrm>
        <a:graphic>
          <a:graphicData uri="http://schemas.openxmlformats.org/presentationml/2006/ole">
            <mc:AlternateContent xmlns:mc="http://schemas.openxmlformats.org/markup-compatibility/2006">
              <mc:Choice xmlns:v="urn:schemas-microsoft-com:vml" Requires="v">
                <p:oleObj spid="_x0000_s8333" name="WordArt 3.0" r:id="rId5" imgW="6101160" imgH="4064491" progId="MSWordArt.2">
                  <p:embed/>
                </p:oleObj>
              </mc:Choice>
              <mc:Fallback>
                <p:oleObj name="WordArt 3.0" r:id="rId5" imgW="6101160" imgH="4064491" progId="MSWordArt.2">
                  <p:embed/>
                  <p:pic>
                    <p:nvPicPr>
                      <p:cNvPr id="0" name="Object 1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0"/>
                        <a:ext cx="1524000"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526" name="Text Box 142"/>
          <p:cNvSpPr txBox="1">
            <a:spLocks noChangeArrowheads="1"/>
          </p:cNvSpPr>
          <p:nvPr/>
        </p:nvSpPr>
        <p:spPr bwMode="auto">
          <a:xfrm>
            <a:off x="219074" y="2914650"/>
            <a:ext cx="8829675"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None/>
            </a:pPr>
            <a:r>
              <a:rPr lang="en-US" altLang="en-US" sz="2800" dirty="0">
                <a:latin typeface="Tahoma" panose="020B0604030504040204" pitchFamily="34" charset="0"/>
              </a:rPr>
              <a:t>The progress of a reaction </a:t>
            </a:r>
            <a:r>
              <a:rPr lang="en-US" altLang="en-US" sz="2800" dirty="0" smtClean="0">
                <a:latin typeface="Tahoma" panose="020B0604030504040204" pitchFamily="34" charset="0"/>
              </a:rPr>
              <a:t>can be shown schematically</a:t>
            </a:r>
          </a:p>
          <a:p>
            <a:pPr algn="ctr">
              <a:spcBef>
                <a:spcPct val="50000"/>
              </a:spcBef>
              <a:buFontTx/>
              <a:buNone/>
            </a:pPr>
            <a:r>
              <a:rPr lang="en-US" altLang="en-US" sz="2800" dirty="0" smtClean="0">
                <a:latin typeface="Tahoma" panose="020B0604030504040204" pitchFamily="34" charset="0"/>
                <a:sym typeface="Marlett" pitchFamily="2" charset="2"/>
              </a:rPr>
              <a:t>Reactant () </a:t>
            </a:r>
            <a:r>
              <a:rPr lang="en-US" altLang="en-US" sz="2800" dirty="0">
                <a:latin typeface="Tahoma" panose="020B0604030504040204" pitchFamily="34" charset="0"/>
                <a:sym typeface="Symbol" panose="05050102010706020507" pitchFamily="18" charset="2"/>
              </a:rPr>
              <a:t> </a:t>
            </a:r>
            <a:r>
              <a:rPr lang="en-US" altLang="en-US" sz="2800" dirty="0" smtClean="0">
                <a:latin typeface="Tahoma" panose="020B0604030504040204" pitchFamily="34" charset="0"/>
                <a:sym typeface="Symbol" panose="05050102010706020507" pitchFamily="18" charset="2"/>
              </a:rPr>
              <a:t>Product (</a:t>
            </a:r>
            <a:r>
              <a:rPr lang="en-US" altLang="en-US" sz="2800" dirty="0" smtClean="0">
                <a:solidFill>
                  <a:srgbClr val="00FF00"/>
                </a:solidFill>
                <a:latin typeface="Tahoma" panose="020B0604030504040204" pitchFamily="34" charset="0"/>
                <a:sym typeface="Marlett" pitchFamily="2" charset="2"/>
              </a:rPr>
              <a:t></a:t>
            </a:r>
            <a:r>
              <a:rPr lang="en-US" altLang="en-US" sz="2800" dirty="0" smtClean="0">
                <a:latin typeface="Tahoma" panose="020B0604030504040204" pitchFamily="34" charset="0"/>
                <a:sym typeface="Marlett" pitchFamily="2" charset="2"/>
              </a:rPr>
              <a:t>)</a:t>
            </a:r>
            <a:endParaRPr lang="en-US" altLang="en-US" sz="2800" dirty="0">
              <a:latin typeface="Tahoma" panose="020B0604030504040204" pitchFamily="34" charset="0"/>
            </a:endParaRPr>
          </a:p>
        </p:txBody>
      </p:sp>
      <p:sp>
        <p:nvSpPr>
          <p:cNvPr id="16527" name="Text Box 143"/>
          <p:cNvSpPr txBox="1">
            <a:spLocks noChangeArrowheads="1"/>
          </p:cNvSpPr>
          <p:nvPr/>
        </p:nvSpPr>
        <p:spPr bwMode="auto">
          <a:xfrm>
            <a:off x="228600" y="1371600"/>
            <a:ext cx="8382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dirty="0">
                <a:solidFill>
                  <a:schemeClr val="folHlink"/>
                </a:solidFill>
                <a:latin typeface="Tahoma" panose="020B0604030504040204" pitchFamily="34" charset="0"/>
              </a:rPr>
              <a:t>Reaction rate</a:t>
            </a:r>
            <a:r>
              <a:rPr lang="en-US" altLang="en-US" sz="2400" b="1" dirty="0">
                <a:latin typeface="Tahoma" panose="020B0604030504040204" pitchFamily="34" charset="0"/>
              </a:rPr>
              <a:t> is a measure of the amount of reactant used up, or amount of product formed, in a given time. Thus the rate of reaction is usually quoted in moles/litre per unit of time (</a:t>
            </a:r>
            <a:r>
              <a:rPr lang="en-US" altLang="en-US" sz="2400" b="1" dirty="0" err="1">
                <a:latin typeface="Tahoma" panose="020B0604030504040204" pitchFamily="34" charset="0"/>
              </a:rPr>
              <a:t>eg</a:t>
            </a:r>
            <a:r>
              <a:rPr lang="en-US" altLang="en-US" sz="2400" b="1" dirty="0">
                <a:latin typeface="Tahoma" panose="020B0604030504040204" pitchFamily="34" charset="0"/>
              </a:rPr>
              <a:t> </a:t>
            </a:r>
            <a:r>
              <a:rPr lang="en-US" altLang="en-US" sz="2400" b="1" dirty="0">
                <a:latin typeface="Felix Titling" panose="04060505060202020A04" pitchFamily="82" charset="0"/>
              </a:rPr>
              <a:t>M</a:t>
            </a:r>
            <a:r>
              <a:rPr lang="en-US" altLang="en-US" sz="2400" b="1" dirty="0">
                <a:latin typeface="Tahoma" panose="020B0604030504040204" pitchFamily="34" charset="0"/>
              </a:rPr>
              <a:t>.sec</a:t>
            </a:r>
            <a:r>
              <a:rPr lang="en-US" altLang="en-US" sz="2400" b="1" baseline="30000" dirty="0">
                <a:latin typeface="Tahoma" panose="020B0604030504040204" pitchFamily="34" charset="0"/>
              </a:rPr>
              <a:t>-1</a:t>
            </a:r>
            <a:r>
              <a:rPr lang="en-US" altLang="en-US" sz="2400" b="1" dirty="0">
                <a:latin typeface="Tahoma" panose="020B0604030504040204" pitchFamily="34" charset="0"/>
              </a:rPr>
              <a:t>)</a:t>
            </a:r>
          </a:p>
        </p:txBody>
      </p:sp>
      <p:sp>
        <p:nvSpPr>
          <p:cNvPr id="16541" name="Text Box 157"/>
          <p:cNvSpPr txBox="1">
            <a:spLocks noChangeArrowheads="1"/>
          </p:cNvSpPr>
          <p:nvPr/>
        </p:nvSpPr>
        <p:spPr bwMode="auto">
          <a:xfrm>
            <a:off x="304800" y="42672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600" b="1" dirty="0">
                <a:solidFill>
                  <a:schemeClr val="folHlink"/>
                </a:solidFill>
                <a:latin typeface="Tahoma" panose="020B0604030504040204" pitchFamily="34" charset="0"/>
              </a:rPr>
              <a:t>START OF RN</a:t>
            </a:r>
            <a:endParaRPr lang="en-GB" altLang="en-US" sz="1600" b="1" dirty="0">
              <a:solidFill>
                <a:schemeClr val="folHlink"/>
              </a:solidFill>
              <a:latin typeface="Tahoma" panose="020B0604030504040204" pitchFamily="34" charset="0"/>
            </a:endParaRPr>
          </a:p>
        </p:txBody>
      </p:sp>
      <p:sp>
        <p:nvSpPr>
          <p:cNvPr id="16542" name="Text Box 158"/>
          <p:cNvSpPr txBox="1">
            <a:spLocks noChangeArrowheads="1"/>
          </p:cNvSpPr>
          <p:nvPr/>
        </p:nvSpPr>
        <p:spPr bwMode="auto">
          <a:xfrm>
            <a:off x="7467600" y="4267200"/>
            <a:ext cx="1600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600" b="1">
                <a:solidFill>
                  <a:schemeClr val="folHlink"/>
                </a:solidFill>
                <a:latin typeface="Tahoma" panose="020B0604030504040204" pitchFamily="34" charset="0"/>
              </a:rPr>
              <a:t>END OF RN</a:t>
            </a:r>
            <a:endParaRPr lang="en-GB" altLang="en-US" sz="1600" b="1">
              <a:solidFill>
                <a:schemeClr val="folHlink"/>
              </a:solidFill>
              <a:latin typeface="Tahoma" panose="020B060403050404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16527"/>
                                        </p:tgtEl>
                                        <p:attrNameLst>
                                          <p:attrName>style.visibility</p:attrName>
                                        </p:attrNameLst>
                                      </p:cBhvr>
                                      <p:to>
                                        <p:strVal val="visible"/>
                                      </p:to>
                                    </p:set>
                                    <p:animEffect transition="in" filter="randombar(vertical)">
                                      <p:cBhvr>
                                        <p:cTn id="7" dur="500"/>
                                        <p:tgtEl>
                                          <p:spTgt spid="165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16526"/>
                                        </p:tgtEl>
                                        <p:attrNameLst>
                                          <p:attrName>style.visibility</p:attrName>
                                        </p:attrNameLst>
                                      </p:cBhvr>
                                      <p:to>
                                        <p:strVal val="visible"/>
                                      </p:to>
                                    </p:set>
                                    <p:animEffect transition="in" filter="randombar(vertical)">
                                      <p:cBhvr>
                                        <p:cTn id="12" dur="500"/>
                                        <p:tgtEl>
                                          <p:spTgt spid="16526"/>
                                        </p:tgtEl>
                                      </p:cBhvr>
                                    </p:animEffect>
                                  </p:childTnLst>
                                </p:cTn>
                              </p:par>
                            </p:childTnLst>
                          </p:cTn>
                        </p:par>
                        <p:par>
                          <p:cTn id="13" fill="hold" nodeType="withGroup">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16541"/>
                                        </p:tgtEl>
                                        <p:attrNameLst>
                                          <p:attrName>style.visibility</p:attrName>
                                        </p:attrNameLst>
                                      </p:cBhvr>
                                      <p:to>
                                        <p:strVal val="visible"/>
                                      </p:to>
                                    </p:set>
                                    <p:animEffect transition="in" filter="wipe(up)">
                                      <p:cBhvr>
                                        <p:cTn id="16" dur="500"/>
                                        <p:tgtEl>
                                          <p:spTgt spid="16541"/>
                                        </p:tgtEl>
                                      </p:cBhvr>
                                    </p:animEffect>
                                  </p:childTnLst>
                                </p:cTn>
                              </p:par>
                            </p:childTnLst>
                          </p:cTn>
                        </p:par>
                        <p:par>
                          <p:cTn id="17" fill="hold" nodeType="afterGroup">
                            <p:stCondLst>
                              <p:cond delay="1000"/>
                            </p:stCondLst>
                            <p:childTnLst>
                              <p:par>
                                <p:cTn id="18" presetID="22" presetClass="entr" presetSubtype="8" fill="hold" nodeType="afterEffect">
                                  <p:stCondLst>
                                    <p:cond delay="0"/>
                                  </p:stCondLst>
                                  <p:childTnLst>
                                    <p:set>
                                      <p:cBhvr>
                                        <p:cTn id="19" dur="1" fill="hold">
                                          <p:stCondLst>
                                            <p:cond delay="0"/>
                                          </p:stCondLst>
                                        </p:cTn>
                                        <p:tgtEl>
                                          <p:spTgt spid="16536"/>
                                        </p:tgtEl>
                                        <p:attrNameLst>
                                          <p:attrName>style.visibility</p:attrName>
                                        </p:attrNameLst>
                                      </p:cBhvr>
                                      <p:to>
                                        <p:strVal val="visible"/>
                                      </p:to>
                                    </p:set>
                                    <p:animEffect transition="in" filter="wipe(left)">
                                      <p:cBhvr>
                                        <p:cTn id="20" dur="500"/>
                                        <p:tgtEl>
                                          <p:spTgt spid="16536"/>
                                        </p:tgtEl>
                                      </p:cBhvr>
                                    </p:animEffect>
                                  </p:childTnLst>
                                </p:cTn>
                              </p:par>
                            </p:childTnLst>
                          </p:cTn>
                        </p:par>
                      </p:childTnLst>
                    </p:cTn>
                  </p:par>
                  <p:par>
                    <p:cTn id="21" fill="hold">
                      <p:stCondLst>
                        <p:cond delay="indefinite"/>
                      </p:stCondLst>
                      <p:childTnLst>
                        <p:par>
                          <p:cTn id="22" fill="hold" nodeType="after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6537"/>
                                        </p:tgtEl>
                                        <p:attrNameLst>
                                          <p:attrName>style.visibility</p:attrName>
                                        </p:attrNameLst>
                                      </p:cBhvr>
                                      <p:to>
                                        <p:strVal val="visible"/>
                                      </p:to>
                                    </p:set>
                                    <p:animEffect transition="in" filter="wipe(left)">
                                      <p:cBhvr>
                                        <p:cTn id="25" dur="500"/>
                                        <p:tgtEl>
                                          <p:spTgt spid="16537"/>
                                        </p:tgtEl>
                                      </p:cBhvr>
                                    </p:animEffect>
                                  </p:childTnLst>
                                </p:cTn>
                              </p:par>
                            </p:childTnLst>
                          </p:cTn>
                        </p:par>
                      </p:childTnLst>
                    </p:cTn>
                  </p:par>
                  <p:par>
                    <p:cTn id="26" fill="hold">
                      <p:stCondLst>
                        <p:cond delay="indefinite"/>
                      </p:stCondLst>
                      <p:childTnLst>
                        <p:par>
                          <p:cTn id="27" fill="hold" nodeType="after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16538"/>
                                        </p:tgtEl>
                                        <p:attrNameLst>
                                          <p:attrName>style.visibility</p:attrName>
                                        </p:attrNameLst>
                                      </p:cBhvr>
                                      <p:to>
                                        <p:strVal val="visible"/>
                                      </p:to>
                                    </p:set>
                                    <p:animEffect transition="in" filter="wipe(left)">
                                      <p:cBhvr>
                                        <p:cTn id="30" dur="500"/>
                                        <p:tgtEl>
                                          <p:spTgt spid="16538"/>
                                        </p:tgtEl>
                                      </p:cBhvr>
                                    </p:animEffect>
                                  </p:childTnLst>
                                </p:cTn>
                              </p:par>
                            </p:childTnLst>
                          </p:cTn>
                        </p:par>
                      </p:childTnLst>
                    </p:cTn>
                  </p:par>
                  <p:par>
                    <p:cTn id="31" fill="hold">
                      <p:stCondLst>
                        <p:cond delay="indefinite"/>
                      </p:stCondLst>
                      <p:childTnLst>
                        <p:par>
                          <p:cTn id="32" fill="hold" nodeType="after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16539"/>
                                        </p:tgtEl>
                                        <p:attrNameLst>
                                          <p:attrName>style.visibility</p:attrName>
                                        </p:attrNameLst>
                                      </p:cBhvr>
                                      <p:to>
                                        <p:strVal val="visible"/>
                                      </p:to>
                                    </p:set>
                                    <p:animEffect transition="in" filter="wipe(left)">
                                      <p:cBhvr>
                                        <p:cTn id="35" dur="500"/>
                                        <p:tgtEl>
                                          <p:spTgt spid="16539"/>
                                        </p:tgtEl>
                                      </p:cBhvr>
                                    </p:animEffect>
                                  </p:childTnLst>
                                </p:cTn>
                              </p:par>
                            </p:childTnLst>
                          </p:cTn>
                        </p:par>
                      </p:childTnLst>
                    </p:cTn>
                  </p:par>
                  <p:par>
                    <p:cTn id="36" fill="hold">
                      <p:stCondLst>
                        <p:cond delay="indefinite"/>
                      </p:stCondLst>
                      <p:childTnLst>
                        <p:par>
                          <p:cTn id="37" fill="hold" nodeType="after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16540"/>
                                        </p:tgtEl>
                                        <p:attrNameLst>
                                          <p:attrName>style.visibility</p:attrName>
                                        </p:attrNameLst>
                                      </p:cBhvr>
                                      <p:to>
                                        <p:strVal val="visible"/>
                                      </p:to>
                                    </p:set>
                                    <p:animEffect transition="in" filter="wipe(left)">
                                      <p:cBhvr>
                                        <p:cTn id="40" dur="500"/>
                                        <p:tgtEl>
                                          <p:spTgt spid="16540"/>
                                        </p:tgtEl>
                                      </p:cBhvr>
                                    </p:animEffect>
                                  </p:childTnLst>
                                </p:cTn>
                              </p:par>
                            </p:childTnLst>
                          </p:cTn>
                        </p:par>
                      </p:childTnLst>
                    </p:cTn>
                  </p:par>
                  <p:par>
                    <p:cTn id="41" fill="hold">
                      <p:stCondLst>
                        <p:cond delay="indefinite"/>
                      </p:stCondLst>
                      <p:childTnLst>
                        <p:par>
                          <p:cTn id="42" fill="hold" nodeType="after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16542"/>
                                        </p:tgtEl>
                                        <p:attrNameLst>
                                          <p:attrName>style.visibility</p:attrName>
                                        </p:attrNameLst>
                                      </p:cBhvr>
                                      <p:to>
                                        <p:strVal val="visible"/>
                                      </p:to>
                                    </p:set>
                                    <p:animEffect transition="in" filter="wipe(down)">
                                      <p:cBhvr>
                                        <p:cTn id="45" dur="500"/>
                                        <p:tgtEl>
                                          <p:spTgt spid="165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26" grpId="0" autoUpdateAnimBg="0"/>
      <p:bldP spid="16527" grpId="0" autoUpdateAnimBg="0"/>
      <p:bldP spid="16541" grpId="0" autoUpdateAnimBg="0"/>
      <p:bldP spid="1654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ltLang="en-US" smtClean="0"/>
              <a:t>M.S.H.S.    CHEMISTRY</a:t>
            </a:r>
            <a:endParaRPr lang="en-US" altLang="en-US"/>
          </a:p>
        </p:txBody>
      </p:sp>
      <p:sp>
        <p:nvSpPr>
          <p:cNvPr id="3" name="Footer Placeholder 2"/>
          <p:cNvSpPr>
            <a:spLocks noGrp="1"/>
          </p:cNvSpPr>
          <p:nvPr>
            <p:ph type="ftr" sz="quarter" idx="11"/>
          </p:nvPr>
        </p:nvSpPr>
        <p:spPr/>
        <p:txBody>
          <a:bodyPr/>
          <a:lstStyle/>
          <a:p>
            <a:pPr>
              <a:defRPr/>
            </a:pPr>
            <a:r>
              <a:rPr lang="en-US" altLang="en-US" smtClean="0"/>
              <a:t>ZIGGY Inc. PRODUCTIONS</a:t>
            </a:r>
            <a:endParaRPr lang="en-US" altLang="en-US"/>
          </a:p>
        </p:txBody>
      </p:sp>
      <p:sp>
        <p:nvSpPr>
          <p:cNvPr id="10" name="TextBox 9"/>
          <p:cNvSpPr txBox="1"/>
          <p:nvPr/>
        </p:nvSpPr>
        <p:spPr>
          <a:xfrm>
            <a:off x="395536" y="3212191"/>
            <a:ext cx="8208912" cy="646331"/>
          </a:xfrm>
          <a:prstGeom prst="rect">
            <a:avLst/>
          </a:prstGeom>
          <a:noFill/>
        </p:spPr>
        <p:txBody>
          <a:bodyPr wrap="square" rtlCol="0">
            <a:spAutoFit/>
          </a:bodyPr>
          <a:lstStyle/>
          <a:p>
            <a:r>
              <a:rPr lang="en-AU" sz="1800" dirty="0" smtClean="0"/>
              <a:t>Consider the graphs of concentration versus time for two reactions shown above. Calculate the rate of each reaction at various intervals by completing the table below</a:t>
            </a:r>
            <a:endParaRPr lang="en-AU" sz="1800" dirty="0"/>
          </a:p>
        </p:txBody>
      </p:sp>
      <p:graphicFrame>
        <p:nvGraphicFramePr>
          <p:cNvPr id="13" name="Table 12"/>
          <p:cNvGraphicFramePr>
            <a:graphicFrameLocks noGrp="1"/>
          </p:cNvGraphicFramePr>
          <p:nvPr>
            <p:extLst>
              <p:ext uri="{D42A27DB-BD31-4B8C-83A1-F6EECF244321}">
                <p14:modId xmlns:p14="http://schemas.microsoft.com/office/powerpoint/2010/main" val="3807589387"/>
              </p:ext>
            </p:extLst>
          </p:nvPr>
        </p:nvGraphicFramePr>
        <p:xfrm>
          <a:off x="295097" y="3922078"/>
          <a:ext cx="5608935" cy="2459250"/>
        </p:xfrm>
        <a:graphic>
          <a:graphicData uri="http://schemas.openxmlformats.org/drawingml/2006/table">
            <a:tbl>
              <a:tblPr firstRow="1" bandRow="1">
                <a:tableStyleId>{F5AB1C69-6EDB-4FF4-983F-18BD219EF322}</a:tableStyleId>
              </a:tblPr>
              <a:tblGrid>
                <a:gridCol w="1215421">
                  <a:extLst>
                    <a:ext uri="{9D8B030D-6E8A-4147-A177-3AD203B41FA5}">
                      <a16:colId xmlns:a16="http://schemas.microsoft.com/office/drawing/2014/main" val="3257217330"/>
                    </a:ext>
                  </a:extLst>
                </a:gridCol>
                <a:gridCol w="1045258">
                  <a:extLst>
                    <a:ext uri="{9D8B030D-6E8A-4147-A177-3AD203B41FA5}">
                      <a16:colId xmlns:a16="http://schemas.microsoft.com/office/drawing/2014/main" val="1857540559"/>
                    </a:ext>
                  </a:extLst>
                </a:gridCol>
                <a:gridCol w="1152128">
                  <a:extLst>
                    <a:ext uri="{9D8B030D-6E8A-4147-A177-3AD203B41FA5}">
                      <a16:colId xmlns:a16="http://schemas.microsoft.com/office/drawing/2014/main" val="90005626"/>
                    </a:ext>
                  </a:extLst>
                </a:gridCol>
                <a:gridCol w="1044000">
                  <a:extLst>
                    <a:ext uri="{9D8B030D-6E8A-4147-A177-3AD203B41FA5}">
                      <a16:colId xmlns:a16="http://schemas.microsoft.com/office/drawing/2014/main" val="767952647"/>
                    </a:ext>
                  </a:extLst>
                </a:gridCol>
                <a:gridCol w="1152128">
                  <a:extLst>
                    <a:ext uri="{9D8B030D-6E8A-4147-A177-3AD203B41FA5}">
                      <a16:colId xmlns:a16="http://schemas.microsoft.com/office/drawing/2014/main" val="367162672"/>
                    </a:ext>
                  </a:extLst>
                </a:gridCol>
              </a:tblGrid>
              <a:tr h="432446">
                <a:tc rowSpan="3">
                  <a:txBody>
                    <a:bodyPr/>
                    <a:lstStyle/>
                    <a:p>
                      <a:pPr algn="ctr"/>
                      <a:r>
                        <a:rPr lang="en-AU" dirty="0" smtClean="0">
                          <a:solidFill>
                            <a:schemeClr val="bg2"/>
                          </a:solidFill>
                        </a:rPr>
                        <a:t>Time interval</a:t>
                      </a:r>
                      <a:endParaRPr lang="en-AU" dirty="0">
                        <a:solidFill>
                          <a:schemeClr val="bg2"/>
                        </a:solidFill>
                      </a:endParaRPr>
                    </a:p>
                  </a:txBody>
                  <a:tcPr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gridSpan="4">
                  <a:txBody>
                    <a:bodyPr/>
                    <a:lstStyle/>
                    <a:p>
                      <a:pPr algn="ctr"/>
                      <a:r>
                        <a:rPr lang="en-AU" dirty="0" smtClean="0">
                          <a:solidFill>
                            <a:schemeClr val="bg2"/>
                          </a:solidFill>
                        </a:rPr>
                        <a:t>Rate (moles/L/secs)</a:t>
                      </a:r>
                      <a:endParaRPr lang="en-AU" dirty="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hMerge="1">
                  <a:txBody>
                    <a:bodyPr/>
                    <a:lstStyle/>
                    <a:p>
                      <a:pPr algn="ctr"/>
                      <a:endParaRPr lang="en-AU" dirty="0">
                        <a:solidFill>
                          <a:schemeClr val="bg2"/>
                        </a:solidFill>
                      </a:endParaRPr>
                    </a:p>
                  </a:txBody>
                  <a:tcPr/>
                </a:tc>
                <a:tc hMerge="1">
                  <a:txBody>
                    <a:bodyPr/>
                    <a:lstStyle/>
                    <a:p>
                      <a:pPr algn="ctr"/>
                      <a:endParaRPr lang="en-AU" dirty="0">
                        <a:solidFill>
                          <a:schemeClr val="bg2"/>
                        </a:solidFill>
                      </a:endParaRPr>
                    </a:p>
                  </a:txBody>
                  <a:tcPr/>
                </a:tc>
                <a:tc hMerge="1">
                  <a:txBody>
                    <a:bodyPr/>
                    <a:lstStyle/>
                    <a:p>
                      <a:pPr algn="ctr"/>
                      <a:endParaRPr lang="en-AU" dirty="0">
                        <a:solidFill>
                          <a:schemeClr val="bg2"/>
                        </a:solidFill>
                      </a:endParaRPr>
                    </a:p>
                  </a:txBody>
                  <a:tcPr/>
                </a:tc>
                <a:extLst>
                  <a:ext uri="{0D108BD9-81ED-4DB2-BD59-A6C34878D82A}">
                    <a16:rowId xmlns:a16="http://schemas.microsoft.com/office/drawing/2014/main" val="2844310727"/>
                  </a:ext>
                </a:extLst>
              </a:tr>
              <a:tr h="396408">
                <a:tc vMerge="1">
                  <a:txBody>
                    <a:bodyPr/>
                    <a:lstStyle/>
                    <a:p>
                      <a:endParaRPr lang="en-AU"/>
                    </a:p>
                  </a:txBody>
                  <a:tcPr/>
                </a:tc>
                <a:tc gridSpan="2">
                  <a:txBody>
                    <a:bodyPr/>
                    <a:lstStyle/>
                    <a:p>
                      <a:pPr algn="ctr"/>
                      <a:r>
                        <a:rPr lang="en-AU" sz="1600" b="1" dirty="0" smtClean="0">
                          <a:solidFill>
                            <a:schemeClr val="bg2"/>
                          </a:solidFill>
                        </a:rPr>
                        <a:t>Reaction  A → B</a:t>
                      </a:r>
                      <a:endParaRPr lang="en-AU" sz="1600" b="1" dirty="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hMerge="1">
                  <a:txBody>
                    <a:bodyPr/>
                    <a:lstStyle/>
                    <a:p>
                      <a:pPr algn="ctr"/>
                      <a:endParaRPr lang="en-AU" dirty="0">
                        <a:solidFill>
                          <a:schemeClr val="bg2"/>
                        </a:solidFill>
                      </a:endParaRPr>
                    </a:p>
                  </a:txBody>
                  <a:tcPr/>
                </a:tc>
                <a:tc gridSpan="2">
                  <a:txBody>
                    <a:bodyPr/>
                    <a:lstStyle/>
                    <a:p>
                      <a:pPr algn="ctr"/>
                      <a:r>
                        <a:rPr lang="en-AU" sz="1600" b="1" dirty="0" smtClean="0">
                          <a:solidFill>
                            <a:schemeClr val="bg2"/>
                          </a:solidFill>
                        </a:rPr>
                        <a:t>Reaction  2C → X</a:t>
                      </a:r>
                      <a:endParaRPr lang="en-AU" sz="1600" b="1" dirty="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hMerge="1">
                  <a:txBody>
                    <a:bodyPr/>
                    <a:lstStyle/>
                    <a:p>
                      <a:pPr algn="ctr"/>
                      <a:endParaRPr lang="en-AU" dirty="0">
                        <a:solidFill>
                          <a:schemeClr val="bg2"/>
                        </a:solidFill>
                      </a:endParaRPr>
                    </a:p>
                  </a:txBody>
                  <a:tcPr/>
                </a:tc>
                <a:extLst>
                  <a:ext uri="{0D108BD9-81ED-4DB2-BD59-A6C34878D82A}">
                    <a16:rowId xmlns:a16="http://schemas.microsoft.com/office/drawing/2014/main" val="3243060903"/>
                  </a:ext>
                </a:extLst>
              </a:tr>
              <a:tr h="557704">
                <a:tc vMerge="1">
                  <a:txBody>
                    <a:bodyPr/>
                    <a:lstStyle/>
                    <a:p>
                      <a:endParaRPr lang="en-AU"/>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solidFill>
                            <a:schemeClr val="bg2"/>
                          </a:solidFill>
                        </a:rPr>
                        <a:t>Calculate</a:t>
                      </a:r>
                      <a:r>
                        <a:rPr lang="en-AU" sz="1400" baseline="0" dirty="0" smtClean="0">
                          <a:solidFill>
                            <a:schemeClr val="bg2"/>
                          </a:solidFill>
                        </a:rPr>
                        <a:t> using </a:t>
                      </a:r>
                      <a:r>
                        <a:rPr lang="en-AU" sz="1400" baseline="0" dirty="0" smtClean="0">
                          <a:solidFill>
                            <a:schemeClr val="bg2"/>
                          </a:solidFill>
                          <a:sym typeface="Symbol" panose="05050102010706020507" pitchFamily="18" charset="2"/>
                        </a:rPr>
                        <a:t></a:t>
                      </a:r>
                      <a:r>
                        <a:rPr lang="en-AU" sz="1400" baseline="0" dirty="0" smtClean="0">
                          <a:solidFill>
                            <a:schemeClr val="bg2"/>
                          </a:solidFill>
                        </a:rPr>
                        <a:t>A</a:t>
                      </a:r>
                      <a:endParaRPr lang="en-AU" sz="1400" dirty="0" smtClean="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solidFill>
                            <a:schemeClr val="bg2"/>
                          </a:solidFill>
                        </a:rPr>
                        <a:t>Calculate</a:t>
                      </a:r>
                      <a:r>
                        <a:rPr lang="en-AU" sz="1400" baseline="0" dirty="0" smtClean="0">
                          <a:solidFill>
                            <a:schemeClr val="bg2"/>
                          </a:solidFill>
                        </a:rPr>
                        <a:t> using </a:t>
                      </a:r>
                      <a:r>
                        <a:rPr lang="en-AU" sz="1400" baseline="0" dirty="0" smtClean="0">
                          <a:solidFill>
                            <a:schemeClr val="bg2"/>
                          </a:solidFill>
                          <a:sym typeface="Symbol" panose="05050102010706020507" pitchFamily="18" charset="2"/>
                        </a:rPr>
                        <a:t></a:t>
                      </a:r>
                      <a:r>
                        <a:rPr lang="en-AU" sz="1400" baseline="0" dirty="0" smtClean="0">
                          <a:solidFill>
                            <a:schemeClr val="bg2"/>
                          </a:solidFill>
                        </a:rPr>
                        <a:t>B</a:t>
                      </a:r>
                      <a:endParaRPr lang="en-AU" sz="1400" dirty="0" smtClean="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solidFill>
                            <a:schemeClr val="bg2"/>
                          </a:solidFill>
                        </a:rPr>
                        <a:t>Calculate</a:t>
                      </a:r>
                      <a:r>
                        <a:rPr lang="en-AU" sz="1400" baseline="0" dirty="0" smtClean="0">
                          <a:solidFill>
                            <a:schemeClr val="bg2"/>
                          </a:solidFill>
                        </a:rPr>
                        <a:t> using </a:t>
                      </a:r>
                      <a:r>
                        <a:rPr lang="en-AU" sz="1400" baseline="0" dirty="0" smtClean="0">
                          <a:solidFill>
                            <a:schemeClr val="bg2"/>
                          </a:solidFill>
                          <a:sym typeface="Symbol" panose="05050102010706020507" pitchFamily="18" charset="2"/>
                        </a:rPr>
                        <a:t></a:t>
                      </a:r>
                      <a:r>
                        <a:rPr lang="en-AU" sz="1400" baseline="0" dirty="0" smtClean="0">
                          <a:solidFill>
                            <a:schemeClr val="bg2"/>
                          </a:solidFill>
                        </a:rPr>
                        <a:t>C</a:t>
                      </a:r>
                      <a:endParaRPr lang="en-AU" sz="1400" dirty="0" smtClean="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dirty="0" smtClean="0">
                          <a:solidFill>
                            <a:schemeClr val="bg2"/>
                          </a:solidFill>
                        </a:rPr>
                        <a:t>Calculate</a:t>
                      </a:r>
                      <a:r>
                        <a:rPr lang="en-AU" sz="1400" baseline="0" dirty="0" smtClean="0">
                          <a:solidFill>
                            <a:schemeClr val="bg2"/>
                          </a:solidFill>
                        </a:rPr>
                        <a:t> using </a:t>
                      </a:r>
                      <a:r>
                        <a:rPr lang="en-AU" sz="1400" baseline="0" dirty="0" smtClean="0">
                          <a:solidFill>
                            <a:schemeClr val="bg2"/>
                          </a:solidFill>
                          <a:sym typeface="Symbol" panose="05050102010706020507" pitchFamily="18" charset="2"/>
                        </a:rPr>
                        <a:t></a:t>
                      </a:r>
                      <a:r>
                        <a:rPr lang="en-AU" sz="1400" baseline="0" dirty="0" smtClean="0">
                          <a:solidFill>
                            <a:schemeClr val="bg2"/>
                          </a:solidFill>
                        </a:rPr>
                        <a:t>X</a:t>
                      </a:r>
                      <a:endParaRPr lang="en-AU" sz="1400" dirty="0" smtClean="0">
                        <a:solidFill>
                          <a:schemeClr val="bg2"/>
                        </a:solidFill>
                      </a:endParaRPr>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549105730"/>
                  </a:ext>
                </a:extLst>
              </a:tr>
              <a:tr h="568636">
                <a:tc>
                  <a:txBody>
                    <a:bodyPr/>
                    <a:lstStyle/>
                    <a:p>
                      <a:r>
                        <a:rPr lang="en-AU" dirty="0" smtClean="0"/>
                        <a:t>0 -15 secs</a:t>
                      </a:r>
                      <a:endParaRPr lang="en-AU" dirty="0"/>
                    </a:p>
                  </a:txBody>
                  <a:tcPr anchor="ct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3743214341"/>
                  </a:ext>
                </a:extLst>
              </a:tr>
              <a:tr h="504056">
                <a:tc>
                  <a:txBody>
                    <a:bodyPr/>
                    <a:lstStyle/>
                    <a:p>
                      <a:r>
                        <a:rPr lang="en-AU" dirty="0" smtClean="0"/>
                        <a:t>30-45 secs</a:t>
                      </a:r>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tc>
                  <a:txBody>
                    <a:bodyPr/>
                    <a:lstStyle/>
                    <a:p>
                      <a:endParaRPr lang="en-AU" dirty="0"/>
                    </a:p>
                  </a:txBody>
                  <a:tcPr>
                    <a:lnL w="28575" cap="flat" cmpd="sng" algn="ctr">
                      <a:solidFill>
                        <a:schemeClr val="accent6"/>
                      </a:solidFill>
                      <a:prstDash val="solid"/>
                      <a:round/>
                      <a:headEnd type="none" w="med" len="med"/>
                      <a:tailEnd type="none" w="med" len="med"/>
                    </a:lnL>
                    <a:lnR w="28575" cap="flat" cmpd="sng" algn="ctr">
                      <a:solidFill>
                        <a:schemeClr val="accent6"/>
                      </a:solidFill>
                      <a:prstDash val="solid"/>
                      <a:round/>
                      <a:headEnd type="none" w="med" len="med"/>
                      <a:tailEnd type="none" w="med" len="med"/>
                    </a:lnR>
                    <a:lnT w="28575" cap="flat" cmpd="sng" algn="ctr">
                      <a:solidFill>
                        <a:schemeClr val="accent6"/>
                      </a:solidFill>
                      <a:prstDash val="solid"/>
                      <a:round/>
                      <a:headEnd type="none" w="med" len="med"/>
                      <a:tailEnd type="none" w="med" len="med"/>
                    </a:lnT>
                    <a:lnB w="28575"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235219571"/>
                  </a:ext>
                </a:extLst>
              </a:tr>
            </a:tbl>
          </a:graphicData>
        </a:graphic>
      </p:graphicFrame>
      <p:sp>
        <p:nvSpPr>
          <p:cNvPr id="14" name="TextBox 13"/>
          <p:cNvSpPr txBox="1"/>
          <p:nvPr/>
        </p:nvSpPr>
        <p:spPr>
          <a:xfrm>
            <a:off x="6012160" y="3978983"/>
            <a:ext cx="3000413" cy="2031325"/>
          </a:xfrm>
          <a:prstGeom prst="rect">
            <a:avLst/>
          </a:prstGeom>
          <a:noFill/>
        </p:spPr>
        <p:txBody>
          <a:bodyPr wrap="square" rtlCol="0">
            <a:spAutoFit/>
          </a:bodyPr>
          <a:lstStyle/>
          <a:p>
            <a:r>
              <a:rPr lang="en-AU" sz="1800" dirty="0" smtClean="0"/>
              <a:t>Rate is just a number – by itself it is just a literal interpretation of concentration change. </a:t>
            </a:r>
          </a:p>
          <a:p>
            <a:r>
              <a:rPr lang="en-AU" sz="1800" b="1" dirty="0" smtClean="0"/>
              <a:t>However by comparing rates we can make judgements about reactions</a:t>
            </a:r>
            <a:endParaRPr lang="en-AU" sz="1800" b="1" dirty="0"/>
          </a:p>
        </p:txBody>
      </p:sp>
      <p:grpSp>
        <p:nvGrpSpPr>
          <p:cNvPr id="17" name="Group 16"/>
          <p:cNvGrpSpPr/>
          <p:nvPr/>
        </p:nvGrpSpPr>
        <p:grpSpPr>
          <a:xfrm>
            <a:off x="46528" y="332656"/>
            <a:ext cx="8966045" cy="2815978"/>
            <a:chOff x="46528" y="332656"/>
            <a:chExt cx="8966045" cy="2815978"/>
          </a:xfrm>
        </p:grpSpPr>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contrast="-40000"/>
                      </a14:imgEffect>
                    </a14:imgLayer>
                  </a14:imgProps>
                </a:ext>
              </a:extLst>
            </a:blip>
            <a:stretch>
              <a:fillRect/>
            </a:stretch>
          </p:blipFill>
          <p:spPr>
            <a:xfrm>
              <a:off x="275443" y="332656"/>
              <a:ext cx="4224549" cy="2539224"/>
            </a:xfrm>
            <a:prstGeom prst="rect">
              <a:avLst/>
            </a:prstGeom>
          </p:spPr>
        </p:pic>
        <p:pic>
          <p:nvPicPr>
            <p:cNvPr id="5" name="Picture 4"/>
            <p:cNvPicPr>
              <a:picLocks noChangeAspect="1"/>
            </p:cNvPicPr>
            <p:nvPr/>
          </p:nvPicPr>
          <p:blipFill>
            <a:blip r:embed="rId4">
              <a:extLst>
                <a:ext uri="{BEBA8EAE-BF5A-486C-A8C5-ECC9F3942E4B}">
                  <a14:imgProps xmlns:a14="http://schemas.microsoft.com/office/drawing/2010/main">
                    <a14:imgLayer r:embed="rId5">
                      <a14:imgEffect>
                        <a14:sharpenSoften amount="25000"/>
                      </a14:imgEffect>
                      <a14:imgEffect>
                        <a14:brightnessContrast contrast="-40000"/>
                      </a14:imgEffect>
                    </a14:imgLayer>
                  </a14:imgProps>
                </a:ext>
              </a:extLst>
            </a:blip>
            <a:stretch>
              <a:fillRect/>
            </a:stretch>
          </p:blipFill>
          <p:spPr>
            <a:xfrm>
              <a:off x="4788024" y="332656"/>
              <a:ext cx="4224549" cy="2539224"/>
            </a:xfrm>
            <a:prstGeom prst="rect">
              <a:avLst/>
            </a:prstGeom>
          </p:spPr>
        </p:pic>
        <p:sp>
          <p:nvSpPr>
            <p:cNvPr id="6" name="TextBox 5"/>
            <p:cNvSpPr txBox="1"/>
            <p:nvPr/>
          </p:nvSpPr>
          <p:spPr>
            <a:xfrm rot="16200000">
              <a:off x="3779912" y="1442005"/>
              <a:ext cx="2016224" cy="288032"/>
            </a:xfrm>
            <a:prstGeom prst="rect">
              <a:avLst/>
            </a:prstGeom>
            <a:solidFill>
              <a:schemeClr val="tx1"/>
            </a:solidFill>
          </p:spPr>
          <p:txBody>
            <a:bodyPr wrap="square" rtlCol="0">
              <a:spAutoFit/>
            </a:bodyPr>
            <a:lstStyle/>
            <a:p>
              <a:r>
                <a:rPr lang="en-AU" sz="1200" b="1" spc="50" dirty="0" smtClean="0">
                  <a:ln w="0"/>
                  <a:solidFill>
                    <a:schemeClr val="bg2"/>
                  </a:solidFill>
                  <a:effectLst>
                    <a:innerShdw blurRad="63500" dist="50800" dir="13500000">
                      <a:srgbClr val="000000">
                        <a:alpha val="50000"/>
                      </a:srgbClr>
                    </a:innerShdw>
                  </a:effectLst>
                </a:rPr>
                <a:t>Concentration (moles/L)</a:t>
              </a:r>
              <a:endParaRPr lang="en-AU" sz="1200" b="1" spc="50" dirty="0">
                <a:ln w="0"/>
                <a:solidFill>
                  <a:schemeClr val="bg2"/>
                </a:solidFill>
                <a:effectLst>
                  <a:innerShdw blurRad="63500" dist="50800" dir="13500000">
                    <a:srgbClr val="000000">
                      <a:alpha val="50000"/>
                    </a:srgbClr>
                  </a:innerShdw>
                </a:effectLst>
              </a:endParaRPr>
            </a:p>
          </p:txBody>
        </p:sp>
        <p:sp>
          <p:nvSpPr>
            <p:cNvPr id="7" name="TextBox 6"/>
            <p:cNvSpPr txBox="1"/>
            <p:nvPr/>
          </p:nvSpPr>
          <p:spPr>
            <a:xfrm rot="16200000">
              <a:off x="-782888" y="1463768"/>
              <a:ext cx="1935832" cy="276999"/>
            </a:xfrm>
            <a:prstGeom prst="rect">
              <a:avLst/>
            </a:prstGeom>
            <a:solidFill>
              <a:schemeClr val="tx1"/>
            </a:solidFill>
          </p:spPr>
          <p:txBody>
            <a:bodyPr wrap="square" rtlCol="0">
              <a:spAutoFit/>
            </a:bodyPr>
            <a:lstStyle/>
            <a:p>
              <a:r>
                <a:rPr lang="en-AU" sz="1200" b="1" spc="50" dirty="0" smtClean="0">
                  <a:ln w="0"/>
                  <a:solidFill>
                    <a:schemeClr val="bg2"/>
                  </a:solidFill>
                  <a:effectLst>
                    <a:innerShdw blurRad="63500" dist="50800" dir="13500000">
                      <a:srgbClr val="000000">
                        <a:alpha val="50000"/>
                      </a:srgbClr>
                    </a:innerShdw>
                  </a:effectLst>
                </a:rPr>
                <a:t>Concentration (moles/L)</a:t>
              </a:r>
              <a:endParaRPr lang="en-AU" sz="1200" b="1" spc="50" dirty="0">
                <a:ln w="0"/>
                <a:solidFill>
                  <a:schemeClr val="bg2"/>
                </a:solidFill>
                <a:effectLst>
                  <a:innerShdw blurRad="63500" dist="50800" dir="13500000">
                    <a:srgbClr val="000000">
                      <a:alpha val="50000"/>
                    </a:srgbClr>
                  </a:innerShdw>
                </a:effectLst>
              </a:endParaRPr>
            </a:p>
          </p:txBody>
        </p:sp>
        <p:sp>
          <p:nvSpPr>
            <p:cNvPr id="8" name="TextBox 7"/>
            <p:cNvSpPr txBox="1"/>
            <p:nvPr/>
          </p:nvSpPr>
          <p:spPr>
            <a:xfrm>
              <a:off x="1420416" y="2822212"/>
              <a:ext cx="1567408" cy="288032"/>
            </a:xfrm>
            <a:prstGeom prst="rect">
              <a:avLst/>
            </a:prstGeom>
            <a:solidFill>
              <a:schemeClr val="tx1"/>
            </a:solidFill>
          </p:spPr>
          <p:txBody>
            <a:bodyPr wrap="square" rtlCol="0">
              <a:spAutoFit/>
            </a:bodyPr>
            <a:lstStyle/>
            <a:p>
              <a:r>
                <a:rPr lang="en-AU" sz="1200" b="1" spc="50" dirty="0" smtClean="0">
                  <a:ln w="0"/>
                  <a:solidFill>
                    <a:schemeClr val="bg2"/>
                  </a:solidFill>
                  <a:effectLst>
                    <a:innerShdw blurRad="63500" dist="50800" dir="13500000">
                      <a:srgbClr val="000000">
                        <a:alpha val="50000"/>
                      </a:srgbClr>
                    </a:innerShdw>
                  </a:effectLst>
                </a:rPr>
                <a:t>Reaction time (sec)</a:t>
              </a:r>
              <a:endParaRPr lang="en-AU" sz="1200" b="1" spc="50" dirty="0">
                <a:ln w="0"/>
                <a:solidFill>
                  <a:schemeClr val="bg2"/>
                </a:solidFill>
                <a:effectLst>
                  <a:innerShdw blurRad="63500" dist="50800" dir="13500000">
                    <a:srgbClr val="000000">
                      <a:alpha val="50000"/>
                    </a:srgbClr>
                  </a:innerShdw>
                </a:effectLst>
              </a:endParaRPr>
            </a:p>
          </p:txBody>
        </p:sp>
        <p:sp>
          <p:nvSpPr>
            <p:cNvPr id="9" name="TextBox 8"/>
            <p:cNvSpPr txBox="1"/>
            <p:nvPr/>
          </p:nvSpPr>
          <p:spPr>
            <a:xfrm>
              <a:off x="6116594" y="2860602"/>
              <a:ext cx="1567408" cy="288032"/>
            </a:xfrm>
            <a:prstGeom prst="rect">
              <a:avLst/>
            </a:prstGeom>
            <a:solidFill>
              <a:schemeClr val="tx1"/>
            </a:solidFill>
          </p:spPr>
          <p:txBody>
            <a:bodyPr wrap="square" rtlCol="0">
              <a:spAutoFit/>
            </a:bodyPr>
            <a:lstStyle/>
            <a:p>
              <a:r>
                <a:rPr lang="en-AU" sz="1200" b="1" spc="50" dirty="0" smtClean="0">
                  <a:ln w="0"/>
                  <a:solidFill>
                    <a:schemeClr val="bg2"/>
                  </a:solidFill>
                  <a:effectLst>
                    <a:innerShdw blurRad="63500" dist="50800" dir="13500000">
                      <a:srgbClr val="000000">
                        <a:alpha val="50000"/>
                      </a:srgbClr>
                    </a:innerShdw>
                  </a:effectLst>
                </a:rPr>
                <a:t>Reaction time (sec)</a:t>
              </a:r>
              <a:endParaRPr lang="en-AU" sz="1200" b="1" spc="50" dirty="0">
                <a:ln w="0"/>
                <a:solidFill>
                  <a:schemeClr val="bg2"/>
                </a:solidFill>
                <a:effectLst>
                  <a:innerShdw blurRad="63500" dist="50800" dir="13500000">
                    <a:srgbClr val="000000">
                      <a:alpha val="50000"/>
                    </a:srgbClr>
                  </a:innerShdw>
                </a:effectLst>
              </a:endParaRPr>
            </a:p>
          </p:txBody>
        </p:sp>
        <p:sp>
          <p:nvSpPr>
            <p:cNvPr id="11" name="TextBox 10"/>
            <p:cNvSpPr txBox="1"/>
            <p:nvPr/>
          </p:nvSpPr>
          <p:spPr>
            <a:xfrm>
              <a:off x="1115616" y="764704"/>
              <a:ext cx="1296144" cy="461665"/>
            </a:xfrm>
            <a:prstGeom prst="rect">
              <a:avLst/>
            </a:prstGeom>
            <a:noFill/>
          </p:spPr>
          <p:txBody>
            <a:bodyPr wrap="square" rtlCol="0">
              <a:spAutoFit/>
            </a:bodyPr>
            <a:lstStyle/>
            <a:p>
              <a:r>
                <a:rPr lang="en-AU" dirty="0" smtClean="0">
                  <a:solidFill>
                    <a:srgbClr val="000000"/>
                  </a:solidFill>
                </a:rPr>
                <a:t>A → B</a:t>
              </a:r>
              <a:endParaRPr lang="en-AU" dirty="0">
                <a:solidFill>
                  <a:srgbClr val="000000"/>
                </a:solidFill>
              </a:endParaRPr>
            </a:p>
          </p:txBody>
        </p:sp>
        <p:sp>
          <p:nvSpPr>
            <p:cNvPr id="12" name="TextBox 11"/>
            <p:cNvSpPr txBox="1"/>
            <p:nvPr/>
          </p:nvSpPr>
          <p:spPr>
            <a:xfrm>
              <a:off x="6116594" y="836712"/>
              <a:ext cx="1296144" cy="461665"/>
            </a:xfrm>
            <a:prstGeom prst="rect">
              <a:avLst/>
            </a:prstGeom>
            <a:noFill/>
          </p:spPr>
          <p:txBody>
            <a:bodyPr wrap="square" rtlCol="0">
              <a:spAutoFit/>
            </a:bodyPr>
            <a:lstStyle/>
            <a:p>
              <a:r>
                <a:rPr lang="en-AU" dirty="0" smtClean="0">
                  <a:solidFill>
                    <a:srgbClr val="000000"/>
                  </a:solidFill>
                </a:rPr>
                <a:t>2 C → X</a:t>
              </a:r>
              <a:endParaRPr lang="en-AU" dirty="0">
                <a:solidFill>
                  <a:srgbClr val="000000"/>
                </a:solidFill>
              </a:endParaRPr>
            </a:p>
          </p:txBody>
        </p:sp>
        <p:sp>
          <p:nvSpPr>
            <p:cNvPr id="15" name="TextBox 14"/>
            <p:cNvSpPr txBox="1"/>
            <p:nvPr/>
          </p:nvSpPr>
          <p:spPr>
            <a:xfrm>
              <a:off x="1628056" y="433893"/>
              <a:ext cx="1567408" cy="288032"/>
            </a:xfrm>
            <a:prstGeom prst="rect">
              <a:avLst/>
            </a:prstGeom>
            <a:solidFill>
              <a:schemeClr val="tx1"/>
            </a:solidFill>
          </p:spPr>
          <p:txBody>
            <a:bodyPr wrap="square" rtlCol="0">
              <a:spAutoFit/>
            </a:bodyPr>
            <a:lstStyle/>
            <a:p>
              <a:endParaRPr lang="en-AU" sz="1200" b="1" spc="50" dirty="0">
                <a:ln w="0"/>
                <a:solidFill>
                  <a:schemeClr val="bg2"/>
                </a:solidFill>
                <a:effectLst>
                  <a:innerShdw blurRad="63500" dist="50800" dir="13500000">
                    <a:srgbClr val="000000">
                      <a:alpha val="50000"/>
                    </a:srgbClr>
                  </a:innerShdw>
                </a:effectLst>
              </a:endParaRPr>
            </a:p>
          </p:txBody>
        </p:sp>
        <p:sp>
          <p:nvSpPr>
            <p:cNvPr id="16" name="TextBox 15"/>
            <p:cNvSpPr txBox="1"/>
            <p:nvPr/>
          </p:nvSpPr>
          <p:spPr>
            <a:xfrm>
              <a:off x="6108970" y="428428"/>
              <a:ext cx="1567408" cy="288032"/>
            </a:xfrm>
            <a:prstGeom prst="rect">
              <a:avLst/>
            </a:prstGeom>
            <a:solidFill>
              <a:schemeClr val="tx1"/>
            </a:solidFill>
          </p:spPr>
          <p:txBody>
            <a:bodyPr wrap="square" rtlCol="0">
              <a:spAutoFit/>
            </a:bodyPr>
            <a:lstStyle/>
            <a:p>
              <a:endParaRPr lang="en-AU" sz="1200" b="1" spc="50" dirty="0">
                <a:ln w="0"/>
                <a:solidFill>
                  <a:schemeClr val="bg2"/>
                </a:solidFill>
                <a:effectLst>
                  <a:innerShdw blurRad="63500" dist="50800" dir="13500000">
                    <a:srgbClr val="000000">
                      <a:alpha val="50000"/>
                    </a:srgbClr>
                  </a:innerShdw>
                </a:effectLst>
              </a:endParaRPr>
            </a:p>
          </p:txBody>
        </p:sp>
      </p:grpSp>
    </p:spTree>
    <p:extLst>
      <p:ext uri="{BB962C8B-B14F-4D97-AF65-F5344CB8AC3E}">
        <p14:creationId xmlns:p14="http://schemas.microsoft.com/office/powerpoint/2010/main" val="40019536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10243"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10244" name="Rectangle 2" descr="Purple mesh"/>
          <p:cNvSpPr>
            <a:spLocks noGrp="1" noChangeArrowheads="1"/>
          </p:cNvSpPr>
          <p:nvPr>
            <p:ph type="title"/>
          </p:nvPr>
        </p:nvSpPr>
        <p:spPr>
          <a:xfrm>
            <a:off x="381000" y="381000"/>
            <a:ext cx="4495800" cy="609600"/>
          </a:xfrm>
          <a:blipFill dpi="0" rotWithShape="0">
            <a:blip r:embed="rId4"/>
            <a:srcRect/>
            <a:tile tx="0" ty="0" sx="100000" sy="100000" flip="none" algn="tl"/>
          </a:blipFill>
          <a:ln w="19050">
            <a:solidFill>
              <a:schemeClr val="folHlink"/>
            </a:solidFill>
            <a:miter lim="800000"/>
            <a:headEnd/>
            <a:tailEnd/>
          </a:ln>
        </p:spPr>
        <p:txBody>
          <a:bodyPr/>
          <a:lstStyle/>
          <a:p>
            <a:r>
              <a:rPr lang="en-US" altLang="en-US" sz="3600" smtClean="0">
                <a:solidFill>
                  <a:schemeClr val="folHlink"/>
                </a:solidFill>
              </a:rPr>
              <a:t>1.(a) Collision Theory</a:t>
            </a:r>
          </a:p>
        </p:txBody>
      </p:sp>
      <p:graphicFrame>
        <p:nvGraphicFramePr>
          <p:cNvPr id="10245" name="Object 7"/>
          <p:cNvGraphicFramePr>
            <a:graphicFrameLocks noChangeAspect="1"/>
          </p:cNvGraphicFramePr>
          <p:nvPr/>
        </p:nvGraphicFramePr>
        <p:xfrm>
          <a:off x="7620000" y="0"/>
          <a:ext cx="1524000" cy="1254125"/>
        </p:xfrm>
        <a:graphic>
          <a:graphicData uri="http://schemas.openxmlformats.org/presentationml/2006/ole">
            <mc:AlternateContent xmlns:mc="http://schemas.openxmlformats.org/markup-compatibility/2006">
              <mc:Choice xmlns:v="urn:schemas-microsoft-com:vml" Requires="v">
                <p:oleObj spid="_x0000_s10256" name="WordArt 3.0" r:id="rId5" imgW="6101160" imgH="4064491" progId="MSWordArt.2">
                  <p:embed/>
                </p:oleObj>
              </mc:Choice>
              <mc:Fallback>
                <p:oleObj name="WordArt 3.0" r:id="rId5" imgW="6101160" imgH="4064491" progId="MSWordArt.2">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0" y="0"/>
                        <a:ext cx="1524000"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9464" name="Rectangle 8"/>
          <p:cNvSpPr>
            <a:spLocks noChangeArrowheads="1"/>
          </p:cNvSpPr>
          <p:nvPr/>
        </p:nvSpPr>
        <p:spPr bwMode="auto">
          <a:xfrm>
            <a:off x="914400" y="1447800"/>
            <a:ext cx="7772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0988" indent="-2809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400" b="1">
                <a:latin typeface="Tahoma" panose="020B0604030504040204" pitchFamily="34" charset="0"/>
              </a:rPr>
              <a:t>In </a:t>
            </a:r>
            <a:r>
              <a:rPr lang="en-US" altLang="en-US" sz="2400" b="1" u="sng">
                <a:latin typeface="Tahoma" panose="020B0604030504040204" pitchFamily="34" charset="0"/>
              </a:rPr>
              <a:t>all</a:t>
            </a:r>
            <a:r>
              <a:rPr lang="en-US" altLang="en-US" sz="2400" b="1">
                <a:latin typeface="Tahoma" panose="020B0604030504040204" pitchFamily="34" charset="0"/>
              </a:rPr>
              <a:t> reactions atoms or electrons are exchanged between reacting molecules.</a:t>
            </a:r>
          </a:p>
        </p:txBody>
      </p:sp>
      <p:sp>
        <p:nvSpPr>
          <p:cNvPr id="19465" name="Rectangle 9"/>
          <p:cNvSpPr>
            <a:spLocks noChangeArrowheads="1"/>
          </p:cNvSpPr>
          <p:nvPr/>
        </p:nvSpPr>
        <p:spPr bwMode="auto">
          <a:xfrm>
            <a:off x="900113" y="2851150"/>
            <a:ext cx="7772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6250" indent="-4762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latin typeface="Tahoma" panose="020B0604030504040204" pitchFamily="34" charset="0"/>
              </a:rPr>
              <a:t>Thus the basic assumption made when studying the rates of reactions is that molecules must come close together to react.</a:t>
            </a:r>
            <a:endParaRPr lang="en-GB" altLang="en-US" sz="2400" b="1">
              <a:latin typeface="Tahoma" panose="020B0604030504040204" pitchFamily="34" charset="0"/>
            </a:endParaRPr>
          </a:p>
        </p:txBody>
      </p:sp>
      <p:sp>
        <p:nvSpPr>
          <p:cNvPr id="19466" name="Rectangle 10"/>
          <p:cNvSpPr>
            <a:spLocks noChangeArrowheads="1"/>
          </p:cNvSpPr>
          <p:nvPr/>
        </p:nvSpPr>
        <p:spPr bwMode="auto">
          <a:xfrm>
            <a:off x="958850" y="4451350"/>
            <a:ext cx="82613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76250" indent="-47625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400" b="1">
                <a:solidFill>
                  <a:schemeClr val="folHlink"/>
                </a:solidFill>
                <a:latin typeface="Tahoma" panose="020B0604030504040204" pitchFamily="34" charset="0"/>
              </a:rPr>
              <a:t>Collision Theory</a:t>
            </a:r>
            <a:r>
              <a:rPr lang="en-US" altLang="en-US" sz="2400" b="1">
                <a:latin typeface="Tahoma" panose="020B0604030504040204" pitchFamily="34" charset="0"/>
              </a:rPr>
              <a:t>: chemical reactions depend on collisions between reacting particles (atoms, ions, or molecules)</a:t>
            </a:r>
            <a:endParaRPr lang="en-GB" altLang="en-US" sz="2400" b="1">
              <a:latin typeface="Tahoma" panose="020B0604030504040204" pitchFamily="34" charset="0"/>
            </a:endParaRPr>
          </a:p>
        </p:txBody>
      </p:sp>
      <p:pic>
        <p:nvPicPr>
          <p:cNvPr id="19469" name="Picture 13" descr="C:\Documents and Settings\gary\My Documents\School work\chemistry\pictures\animation &amp; simulated experiments\animations and clipart\ani-hello.JPG"/>
          <p:cNvPicPr>
            <a:picLocks noChangeAspect="1" noChangeArrowheads="1"/>
          </p:cNvPicPr>
          <p:nvPr/>
        </p:nvPicPr>
        <p:blipFill>
          <a:blip r:embed="rId7">
            <a:clrChange>
              <a:clrFrom>
                <a:srgbClr val="00FFFF"/>
              </a:clrFrom>
              <a:clrTo>
                <a:srgbClr val="00FFFF">
                  <a:alpha val="0"/>
                </a:srgbClr>
              </a:clrTo>
            </a:clrChange>
            <a:extLst>
              <a:ext uri="{28A0092B-C50C-407E-A947-70E740481C1C}">
                <a14:useLocalDpi xmlns:a14="http://schemas.microsoft.com/office/drawing/2010/main" val="0"/>
              </a:ext>
            </a:extLst>
          </a:blip>
          <a:srcRect/>
          <a:stretch>
            <a:fillRect/>
          </a:stretch>
        </p:blipFill>
        <p:spPr bwMode="auto">
          <a:xfrm>
            <a:off x="438150" y="1393825"/>
            <a:ext cx="82391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0" name="Picture 14" descr="C:\Documents and Settings\gary\My Documents\School work\chemistry\pictures\animation &amp; simulated experiments\animations and clipart\ani-hello.JPG"/>
          <p:cNvPicPr>
            <a:picLocks noChangeAspect="1" noChangeArrowheads="1"/>
          </p:cNvPicPr>
          <p:nvPr/>
        </p:nvPicPr>
        <p:blipFill>
          <a:blip r:embed="rId7">
            <a:clrChange>
              <a:clrFrom>
                <a:srgbClr val="00FFFF"/>
              </a:clrFrom>
              <a:clrTo>
                <a:srgbClr val="00FFFF">
                  <a:alpha val="0"/>
                </a:srgbClr>
              </a:clrTo>
            </a:clrChange>
            <a:extLst>
              <a:ext uri="{28A0092B-C50C-407E-A947-70E740481C1C}">
                <a14:useLocalDpi xmlns:a14="http://schemas.microsoft.com/office/drawing/2010/main" val="0"/>
              </a:ext>
            </a:extLst>
          </a:blip>
          <a:srcRect/>
          <a:stretch>
            <a:fillRect/>
          </a:stretch>
        </p:blipFill>
        <p:spPr bwMode="auto">
          <a:xfrm>
            <a:off x="457200" y="4419600"/>
            <a:ext cx="82391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71" name="Picture 15" descr="C:\Documents and Settings\gary\My Documents\School work\chemistry\pictures\animation &amp; simulated experiments\animations and clipart\ani-hello.JPG"/>
          <p:cNvPicPr>
            <a:picLocks noChangeAspect="1" noChangeArrowheads="1"/>
          </p:cNvPicPr>
          <p:nvPr/>
        </p:nvPicPr>
        <p:blipFill>
          <a:blip r:embed="rId7">
            <a:clrChange>
              <a:clrFrom>
                <a:srgbClr val="00FFFF"/>
              </a:clrFrom>
              <a:clrTo>
                <a:srgbClr val="00FFFF">
                  <a:alpha val="0"/>
                </a:srgbClr>
              </a:clrTo>
            </a:clrChange>
            <a:extLst>
              <a:ext uri="{28A0092B-C50C-407E-A947-70E740481C1C}">
                <a14:useLocalDpi xmlns:a14="http://schemas.microsoft.com/office/drawing/2010/main" val="0"/>
              </a:ext>
            </a:extLst>
          </a:blip>
          <a:srcRect/>
          <a:stretch>
            <a:fillRect/>
          </a:stretch>
        </p:blipFill>
        <p:spPr bwMode="auto">
          <a:xfrm>
            <a:off x="457200" y="2819400"/>
            <a:ext cx="823913"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19469"/>
                                        </p:tgtEl>
                                        <p:attrNameLst>
                                          <p:attrName>style.visibility</p:attrName>
                                        </p:attrNameLst>
                                      </p:cBhvr>
                                      <p:to>
                                        <p:strVal val="visible"/>
                                      </p:to>
                                    </p:set>
                                    <p:anim calcmode="lin" valueType="num">
                                      <p:cBhvr>
                                        <p:cTn id="7" dur="1000" fill="hold"/>
                                        <p:tgtEl>
                                          <p:spTgt spid="19469"/>
                                        </p:tgtEl>
                                        <p:attrNameLst>
                                          <p:attrName>ppt_w</p:attrName>
                                        </p:attrNameLst>
                                      </p:cBhvr>
                                      <p:tavLst>
                                        <p:tav tm="0">
                                          <p:val>
                                            <p:fltVal val="0"/>
                                          </p:val>
                                        </p:tav>
                                        <p:tav tm="100000">
                                          <p:val>
                                            <p:strVal val="#ppt_w"/>
                                          </p:val>
                                        </p:tav>
                                      </p:tavLst>
                                    </p:anim>
                                    <p:anim calcmode="lin" valueType="num">
                                      <p:cBhvr>
                                        <p:cTn id="8" dur="1000" fill="hold"/>
                                        <p:tgtEl>
                                          <p:spTgt spid="19469"/>
                                        </p:tgtEl>
                                        <p:attrNameLst>
                                          <p:attrName>ppt_h</p:attrName>
                                        </p:attrNameLst>
                                      </p:cBhvr>
                                      <p:tavLst>
                                        <p:tav tm="0">
                                          <p:val>
                                            <p:fltVal val="0"/>
                                          </p:val>
                                        </p:tav>
                                        <p:tav tm="100000">
                                          <p:val>
                                            <p:strVal val="#ppt_h"/>
                                          </p:val>
                                        </p:tav>
                                      </p:tavLst>
                                    </p:anim>
                                    <p:anim calcmode="lin" valueType="num">
                                      <p:cBhvr>
                                        <p:cTn id="9" dur="1000" fill="hold"/>
                                        <p:tgtEl>
                                          <p:spTgt spid="1946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9469"/>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9464"/>
                                        </p:tgtEl>
                                        <p:attrNameLst>
                                          <p:attrName>style.visibility</p:attrName>
                                        </p:attrNameLst>
                                      </p:cBhvr>
                                      <p:to>
                                        <p:strVal val="visible"/>
                                      </p:to>
                                    </p:set>
                                    <p:animEffect transition="in" filter="wipe(left)">
                                      <p:cBhvr>
                                        <p:cTn id="14" dur="500"/>
                                        <p:tgtEl>
                                          <p:spTgt spid="1946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19471"/>
                                        </p:tgtEl>
                                        <p:attrNameLst>
                                          <p:attrName>style.visibility</p:attrName>
                                        </p:attrNameLst>
                                      </p:cBhvr>
                                      <p:to>
                                        <p:strVal val="visible"/>
                                      </p:to>
                                    </p:set>
                                    <p:anim calcmode="lin" valueType="num">
                                      <p:cBhvr>
                                        <p:cTn id="19" dur="1000" fill="hold"/>
                                        <p:tgtEl>
                                          <p:spTgt spid="19471"/>
                                        </p:tgtEl>
                                        <p:attrNameLst>
                                          <p:attrName>ppt_w</p:attrName>
                                        </p:attrNameLst>
                                      </p:cBhvr>
                                      <p:tavLst>
                                        <p:tav tm="0">
                                          <p:val>
                                            <p:fltVal val="0"/>
                                          </p:val>
                                        </p:tav>
                                        <p:tav tm="100000">
                                          <p:val>
                                            <p:strVal val="#ppt_w"/>
                                          </p:val>
                                        </p:tav>
                                      </p:tavLst>
                                    </p:anim>
                                    <p:anim calcmode="lin" valueType="num">
                                      <p:cBhvr>
                                        <p:cTn id="20" dur="1000" fill="hold"/>
                                        <p:tgtEl>
                                          <p:spTgt spid="19471"/>
                                        </p:tgtEl>
                                        <p:attrNameLst>
                                          <p:attrName>ppt_h</p:attrName>
                                        </p:attrNameLst>
                                      </p:cBhvr>
                                      <p:tavLst>
                                        <p:tav tm="0">
                                          <p:val>
                                            <p:fltVal val="0"/>
                                          </p:val>
                                        </p:tav>
                                        <p:tav tm="100000">
                                          <p:val>
                                            <p:strVal val="#ppt_h"/>
                                          </p:val>
                                        </p:tav>
                                      </p:tavLst>
                                    </p:anim>
                                    <p:anim calcmode="lin" valueType="num">
                                      <p:cBhvr>
                                        <p:cTn id="21" dur="1000" fill="hold"/>
                                        <p:tgtEl>
                                          <p:spTgt spid="19471"/>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9471"/>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19465"/>
                                        </p:tgtEl>
                                        <p:attrNameLst>
                                          <p:attrName>style.visibility</p:attrName>
                                        </p:attrNameLst>
                                      </p:cBhvr>
                                      <p:to>
                                        <p:strVal val="visible"/>
                                      </p:to>
                                    </p:set>
                                    <p:animEffect transition="in" filter="wipe(left)">
                                      <p:cBhvr>
                                        <p:cTn id="26" dur="500"/>
                                        <p:tgtEl>
                                          <p:spTgt spid="1946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nodeType="clickEffect">
                                  <p:stCondLst>
                                    <p:cond delay="0"/>
                                  </p:stCondLst>
                                  <p:childTnLst>
                                    <p:set>
                                      <p:cBhvr>
                                        <p:cTn id="30" dur="1" fill="hold">
                                          <p:stCondLst>
                                            <p:cond delay="0"/>
                                          </p:stCondLst>
                                        </p:cTn>
                                        <p:tgtEl>
                                          <p:spTgt spid="19470"/>
                                        </p:tgtEl>
                                        <p:attrNameLst>
                                          <p:attrName>style.visibility</p:attrName>
                                        </p:attrNameLst>
                                      </p:cBhvr>
                                      <p:to>
                                        <p:strVal val="visible"/>
                                      </p:to>
                                    </p:set>
                                    <p:anim calcmode="lin" valueType="num">
                                      <p:cBhvr>
                                        <p:cTn id="31" dur="1000" fill="hold"/>
                                        <p:tgtEl>
                                          <p:spTgt spid="19470"/>
                                        </p:tgtEl>
                                        <p:attrNameLst>
                                          <p:attrName>ppt_w</p:attrName>
                                        </p:attrNameLst>
                                      </p:cBhvr>
                                      <p:tavLst>
                                        <p:tav tm="0">
                                          <p:val>
                                            <p:fltVal val="0"/>
                                          </p:val>
                                        </p:tav>
                                        <p:tav tm="100000">
                                          <p:val>
                                            <p:strVal val="#ppt_w"/>
                                          </p:val>
                                        </p:tav>
                                      </p:tavLst>
                                    </p:anim>
                                    <p:anim calcmode="lin" valueType="num">
                                      <p:cBhvr>
                                        <p:cTn id="32" dur="1000" fill="hold"/>
                                        <p:tgtEl>
                                          <p:spTgt spid="19470"/>
                                        </p:tgtEl>
                                        <p:attrNameLst>
                                          <p:attrName>ppt_h</p:attrName>
                                        </p:attrNameLst>
                                      </p:cBhvr>
                                      <p:tavLst>
                                        <p:tav tm="0">
                                          <p:val>
                                            <p:fltVal val="0"/>
                                          </p:val>
                                        </p:tav>
                                        <p:tav tm="100000">
                                          <p:val>
                                            <p:strVal val="#ppt_h"/>
                                          </p:val>
                                        </p:tav>
                                      </p:tavLst>
                                    </p:anim>
                                    <p:anim calcmode="lin" valueType="num">
                                      <p:cBhvr>
                                        <p:cTn id="33" dur="1000" fill="hold"/>
                                        <p:tgtEl>
                                          <p:spTgt spid="19470"/>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19470"/>
                                        </p:tgtEl>
                                        <p:attrNameLst>
                                          <p:attrName>ppt_y</p:attrName>
                                        </p:attrNameLst>
                                      </p:cBhvr>
                                      <p:tavLst>
                                        <p:tav tm="0" fmla="#ppt_y+(sin(-2*pi*(1-$))*-#ppt_x+cos(-2*pi*(1-$))*(1-#ppt_y))*(1-$)">
                                          <p:val>
                                            <p:fltVal val="0"/>
                                          </p:val>
                                        </p:tav>
                                        <p:tav tm="100000">
                                          <p:val>
                                            <p:fltVal val="1"/>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19466"/>
                                        </p:tgtEl>
                                        <p:attrNameLst>
                                          <p:attrName>style.visibility</p:attrName>
                                        </p:attrNameLst>
                                      </p:cBhvr>
                                      <p:to>
                                        <p:strVal val="visible"/>
                                      </p:to>
                                    </p:set>
                                    <p:animEffect transition="in" filter="wipe(left)">
                                      <p:cBhvr>
                                        <p:cTn id="38" dur="500"/>
                                        <p:tgtEl>
                                          <p:spTgt spid="194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4" grpId="0" autoUpdateAnimBg="0"/>
      <p:bldP spid="19465" grpId="0" autoUpdateAnimBg="0"/>
      <p:bldP spid="1946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1"/>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12291" name="Footer Placeholder 2"/>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21581" name="Rectangle 77"/>
          <p:cNvSpPr>
            <a:spLocks noChangeArrowheads="1"/>
          </p:cNvSpPr>
          <p:nvPr/>
        </p:nvSpPr>
        <p:spPr bwMode="auto">
          <a:xfrm>
            <a:off x="3924300" y="152400"/>
            <a:ext cx="3981450" cy="173355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GB" altLang="en-US" sz="2400"/>
          </a:p>
        </p:txBody>
      </p:sp>
      <p:grpSp>
        <p:nvGrpSpPr>
          <p:cNvPr id="21506" name="Group 2"/>
          <p:cNvGrpSpPr>
            <a:grpSpLocks/>
          </p:cNvGrpSpPr>
          <p:nvPr/>
        </p:nvGrpSpPr>
        <p:grpSpPr bwMode="auto">
          <a:xfrm rot="-821996">
            <a:off x="1508125" y="3767138"/>
            <a:ext cx="4346575" cy="1643062"/>
            <a:chOff x="1728" y="2304"/>
            <a:chExt cx="2544" cy="1104"/>
          </a:xfrm>
        </p:grpSpPr>
        <p:grpSp>
          <p:nvGrpSpPr>
            <p:cNvPr id="12510" name="Group 3"/>
            <p:cNvGrpSpPr>
              <a:grpSpLocks/>
            </p:cNvGrpSpPr>
            <p:nvPr/>
          </p:nvGrpSpPr>
          <p:grpSpPr bwMode="auto">
            <a:xfrm>
              <a:off x="1728" y="3168"/>
              <a:ext cx="336" cy="240"/>
              <a:chOff x="1584" y="2352"/>
              <a:chExt cx="336" cy="240"/>
            </a:xfrm>
          </p:grpSpPr>
          <p:sp>
            <p:nvSpPr>
              <p:cNvPr id="12514" name="Oval 4"/>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15" name="Oval 5"/>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511" name="Group 6"/>
            <p:cNvGrpSpPr>
              <a:grpSpLocks/>
            </p:cNvGrpSpPr>
            <p:nvPr/>
          </p:nvGrpSpPr>
          <p:grpSpPr bwMode="auto">
            <a:xfrm rot="-2024627">
              <a:off x="3936" y="2304"/>
              <a:ext cx="336" cy="240"/>
              <a:chOff x="1584" y="2352"/>
              <a:chExt cx="336" cy="240"/>
            </a:xfrm>
          </p:grpSpPr>
          <p:sp>
            <p:nvSpPr>
              <p:cNvPr id="12512" name="Oval 7"/>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13" name="Oval 8"/>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13" name="Group 9"/>
          <p:cNvGrpSpPr>
            <a:grpSpLocks/>
          </p:cNvGrpSpPr>
          <p:nvPr/>
        </p:nvGrpSpPr>
        <p:grpSpPr bwMode="auto">
          <a:xfrm rot="-823039">
            <a:off x="2209800" y="2971800"/>
            <a:ext cx="2049463" cy="1000125"/>
            <a:chOff x="2112" y="1872"/>
            <a:chExt cx="1200" cy="672"/>
          </a:xfrm>
        </p:grpSpPr>
        <p:grpSp>
          <p:nvGrpSpPr>
            <p:cNvPr id="12504" name="Group 10"/>
            <p:cNvGrpSpPr>
              <a:grpSpLocks/>
            </p:cNvGrpSpPr>
            <p:nvPr/>
          </p:nvGrpSpPr>
          <p:grpSpPr bwMode="auto">
            <a:xfrm>
              <a:off x="2112" y="2304"/>
              <a:ext cx="336" cy="240"/>
              <a:chOff x="1584" y="2352"/>
              <a:chExt cx="336" cy="240"/>
            </a:xfrm>
          </p:grpSpPr>
          <p:sp>
            <p:nvSpPr>
              <p:cNvPr id="12508" name="Oval 11"/>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09" name="Oval 12"/>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505" name="Group 13"/>
            <p:cNvGrpSpPr>
              <a:grpSpLocks/>
            </p:cNvGrpSpPr>
            <p:nvPr/>
          </p:nvGrpSpPr>
          <p:grpSpPr bwMode="auto">
            <a:xfrm rot="-2024627">
              <a:off x="2976" y="1872"/>
              <a:ext cx="336" cy="240"/>
              <a:chOff x="1584" y="2352"/>
              <a:chExt cx="336" cy="240"/>
            </a:xfrm>
          </p:grpSpPr>
          <p:sp>
            <p:nvSpPr>
              <p:cNvPr id="12506" name="Oval 14"/>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07" name="Oval 15"/>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20" name="Group 16"/>
          <p:cNvGrpSpPr>
            <a:grpSpLocks/>
          </p:cNvGrpSpPr>
          <p:nvPr/>
        </p:nvGrpSpPr>
        <p:grpSpPr bwMode="auto">
          <a:xfrm rot="-821566">
            <a:off x="1858963" y="3414713"/>
            <a:ext cx="3197225" cy="1284287"/>
            <a:chOff x="1920" y="2112"/>
            <a:chExt cx="1872" cy="864"/>
          </a:xfrm>
        </p:grpSpPr>
        <p:grpSp>
          <p:nvGrpSpPr>
            <p:cNvPr id="12498" name="Group 17"/>
            <p:cNvGrpSpPr>
              <a:grpSpLocks/>
            </p:cNvGrpSpPr>
            <p:nvPr/>
          </p:nvGrpSpPr>
          <p:grpSpPr bwMode="auto">
            <a:xfrm>
              <a:off x="1920" y="2736"/>
              <a:ext cx="336" cy="240"/>
              <a:chOff x="1584" y="2352"/>
              <a:chExt cx="336" cy="240"/>
            </a:xfrm>
          </p:grpSpPr>
          <p:sp>
            <p:nvSpPr>
              <p:cNvPr id="12502" name="Oval 18"/>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03" name="Oval 19"/>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99" name="Group 20"/>
            <p:cNvGrpSpPr>
              <a:grpSpLocks/>
            </p:cNvGrpSpPr>
            <p:nvPr/>
          </p:nvGrpSpPr>
          <p:grpSpPr bwMode="auto">
            <a:xfrm rot="-2024627">
              <a:off x="3456" y="2112"/>
              <a:ext cx="336" cy="240"/>
              <a:chOff x="1584" y="2352"/>
              <a:chExt cx="336" cy="240"/>
            </a:xfrm>
          </p:grpSpPr>
          <p:sp>
            <p:nvSpPr>
              <p:cNvPr id="12500" name="Oval 21"/>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501" name="Oval 22"/>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27" name="Group 23"/>
          <p:cNvGrpSpPr>
            <a:grpSpLocks/>
          </p:cNvGrpSpPr>
          <p:nvPr/>
        </p:nvGrpSpPr>
        <p:grpSpPr bwMode="auto">
          <a:xfrm rot="-820189">
            <a:off x="2209800" y="1911350"/>
            <a:ext cx="1147763" cy="714375"/>
            <a:chOff x="2112" y="1296"/>
            <a:chExt cx="672" cy="480"/>
          </a:xfrm>
        </p:grpSpPr>
        <p:grpSp>
          <p:nvGrpSpPr>
            <p:cNvPr id="12492" name="Group 24"/>
            <p:cNvGrpSpPr>
              <a:grpSpLocks/>
            </p:cNvGrpSpPr>
            <p:nvPr/>
          </p:nvGrpSpPr>
          <p:grpSpPr bwMode="auto">
            <a:xfrm rot="-608967">
              <a:off x="2448" y="1296"/>
              <a:ext cx="336" cy="240"/>
              <a:chOff x="2736" y="2496"/>
              <a:chExt cx="336" cy="240"/>
            </a:xfrm>
          </p:grpSpPr>
          <p:sp>
            <p:nvSpPr>
              <p:cNvPr id="12496" name="Oval 25"/>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97" name="Oval 26"/>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93" name="Group 27"/>
            <p:cNvGrpSpPr>
              <a:grpSpLocks/>
            </p:cNvGrpSpPr>
            <p:nvPr/>
          </p:nvGrpSpPr>
          <p:grpSpPr bwMode="auto">
            <a:xfrm rot="4585124">
              <a:off x="2064" y="1488"/>
              <a:ext cx="336" cy="240"/>
              <a:chOff x="2736" y="2496"/>
              <a:chExt cx="336" cy="240"/>
            </a:xfrm>
          </p:grpSpPr>
          <p:sp>
            <p:nvSpPr>
              <p:cNvPr id="12494" name="Oval 28"/>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95" name="Oval 29"/>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34" name="Group 30"/>
          <p:cNvGrpSpPr>
            <a:grpSpLocks/>
          </p:cNvGrpSpPr>
          <p:nvPr/>
        </p:nvGrpSpPr>
        <p:grpSpPr bwMode="auto">
          <a:xfrm rot="-823467">
            <a:off x="1420813" y="1204913"/>
            <a:ext cx="2049462" cy="1214437"/>
            <a:chOff x="1680" y="912"/>
            <a:chExt cx="1200" cy="816"/>
          </a:xfrm>
        </p:grpSpPr>
        <p:grpSp>
          <p:nvGrpSpPr>
            <p:cNvPr id="12486" name="Group 31"/>
            <p:cNvGrpSpPr>
              <a:grpSpLocks/>
            </p:cNvGrpSpPr>
            <p:nvPr/>
          </p:nvGrpSpPr>
          <p:grpSpPr bwMode="auto">
            <a:xfrm rot="4585124">
              <a:off x="1632" y="1440"/>
              <a:ext cx="336" cy="240"/>
              <a:chOff x="2736" y="2496"/>
              <a:chExt cx="336" cy="240"/>
            </a:xfrm>
          </p:grpSpPr>
          <p:sp>
            <p:nvSpPr>
              <p:cNvPr id="12490" name="Oval 32"/>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91" name="Oval 33"/>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87" name="Group 34"/>
            <p:cNvGrpSpPr>
              <a:grpSpLocks/>
            </p:cNvGrpSpPr>
            <p:nvPr/>
          </p:nvGrpSpPr>
          <p:grpSpPr bwMode="auto">
            <a:xfrm rot="-608967">
              <a:off x="2544" y="912"/>
              <a:ext cx="336" cy="240"/>
              <a:chOff x="2736" y="2496"/>
              <a:chExt cx="336" cy="240"/>
            </a:xfrm>
          </p:grpSpPr>
          <p:sp>
            <p:nvSpPr>
              <p:cNvPr id="12488" name="Oval 35"/>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89" name="Oval 36"/>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41" name="Group 37"/>
          <p:cNvGrpSpPr>
            <a:grpSpLocks/>
          </p:cNvGrpSpPr>
          <p:nvPr/>
        </p:nvGrpSpPr>
        <p:grpSpPr bwMode="auto">
          <a:xfrm rot="-823466">
            <a:off x="631825" y="498475"/>
            <a:ext cx="2951163" cy="1714500"/>
            <a:chOff x="1248" y="528"/>
            <a:chExt cx="1728" cy="1152"/>
          </a:xfrm>
        </p:grpSpPr>
        <p:grpSp>
          <p:nvGrpSpPr>
            <p:cNvPr id="12480" name="Group 38"/>
            <p:cNvGrpSpPr>
              <a:grpSpLocks/>
            </p:cNvGrpSpPr>
            <p:nvPr/>
          </p:nvGrpSpPr>
          <p:grpSpPr bwMode="auto">
            <a:xfrm rot="4585124">
              <a:off x="1200" y="1392"/>
              <a:ext cx="336" cy="240"/>
              <a:chOff x="2736" y="2496"/>
              <a:chExt cx="336" cy="240"/>
            </a:xfrm>
          </p:grpSpPr>
          <p:sp>
            <p:nvSpPr>
              <p:cNvPr id="12484" name="Oval 39"/>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85" name="Oval 40"/>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81" name="Group 41"/>
            <p:cNvGrpSpPr>
              <a:grpSpLocks/>
            </p:cNvGrpSpPr>
            <p:nvPr/>
          </p:nvGrpSpPr>
          <p:grpSpPr bwMode="auto">
            <a:xfrm rot="-608967">
              <a:off x="2640" y="528"/>
              <a:ext cx="336" cy="240"/>
              <a:chOff x="2736" y="2496"/>
              <a:chExt cx="336" cy="240"/>
            </a:xfrm>
          </p:grpSpPr>
          <p:sp>
            <p:nvSpPr>
              <p:cNvPr id="12482" name="Oval 42"/>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83" name="Oval 43"/>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48" name="Group 44"/>
          <p:cNvGrpSpPr>
            <a:grpSpLocks/>
          </p:cNvGrpSpPr>
          <p:nvPr/>
        </p:nvGrpSpPr>
        <p:grpSpPr bwMode="auto">
          <a:xfrm rot="-821901">
            <a:off x="1157288" y="4208463"/>
            <a:ext cx="5494337" cy="1928812"/>
            <a:chOff x="1536" y="2544"/>
            <a:chExt cx="3216" cy="1296"/>
          </a:xfrm>
        </p:grpSpPr>
        <p:grpSp>
          <p:nvGrpSpPr>
            <p:cNvPr id="12474" name="Group 45"/>
            <p:cNvGrpSpPr>
              <a:grpSpLocks/>
            </p:cNvGrpSpPr>
            <p:nvPr/>
          </p:nvGrpSpPr>
          <p:grpSpPr bwMode="auto">
            <a:xfrm>
              <a:off x="1536" y="3600"/>
              <a:ext cx="336" cy="240"/>
              <a:chOff x="1584" y="2352"/>
              <a:chExt cx="336" cy="240"/>
            </a:xfrm>
          </p:grpSpPr>
          <p:sp>
            <p:nvSpPr>
              <p:cNvPr id="12478" name="Oval 46"/>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79" name="Oval 47"/>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75" name="Group 48"/>
            <p:cNvGrpSpPr>
              <a:grpSpLocks/>
            </p:cNvGrpSpPr>
            <p:nvPr/>
          </p:nvGrpSpPr>
          <p:grpSpPr bwMode="auto">
            <a:xfrm rot="-2024627">
              <a:off x="4416" y="2544"/>
              <a:ext cx="336" cy="240"/>
              <a:chOff x="1584" y="2352"/>
              <a:chExt cx="336" cy="240"/>
            </a:xfrm>
          </p:grpSpPr>
          <p:sp>
            <p:nvSpPr>
              <p:cNvPr id="12476" name="Oval 49"/>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77" name="Oval 50"/>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41" name="Group 237"/>
          <p:cNvGrpSpPr>
            <a:grpSpLocks/>
          </p:cNvGrpSpPr>
          <p:nvPr/>
        </p:nvGrpSpPr>
        <p:grpSpPr bwMode="auto">
          <a:xfrm>
            <a:off x="4038600" y="533400"/>
            <a:ext cx="3448050" cy="533400"/>
            <a:chOff x="2544" y="336"/>
            <a:chExt cx="2172" cy="336"/>
          </a:xfrm>
        </p:grpSpPr>
        <p:grpSp>
          <p:nvGrpSpPr>
            <p:cNvPr id="12465" name="Group 63"/>
            <p:cNvGrpSpPr>
              <a:grpSpLocks/>
            </p:cNvGrpSpPr>
            <p:nvPr/>
          </p:nvGrpSpPr>
          <p:grpSpPr bwMode="auto">
            <a:xfrm>
              <a:off x="2544" y="336"/>
              <a:ext cx="336" cy="336"/>
              <a:chOff x="4128" y="528"/>
              <a:chExt cx="336" cy="336"/>
            </a:xfrm>
          </p:grpSpPr>
          <p:sp>
            <p:nvSpPr>
              <p:cNvPr id="12472" name="Oval 64"/>
              <p:cNvSpPr>
                <a:spLocks noChangeArrowheads="1"/>
              </p:cNvSpPr>
              <p:nvPr/>
            </p:nvSpPr>
            <p:spPr bwMode="auto">
              <a:xfrm>
                <a:off x="4128" y="528"/>
                <a:ext cx="240" cy="24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73" name="Oval 65"/>
              <p:cNvSpPr>
                <a:spLocks noChangeArrowheads="1"/>
              </p:cNvSpPr>
              <p:nvPr/>
            </p:nvSpPr>
            <p:spPr bwMode="auto">
              <a:xfrm>
                <a:off x="4224" y="624"/>
                <a:ext cx="240" cy="24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66" name="Group 68"/>
            <p:cNvGrpSpPr>
              <a:grpSpLocks/>
            </p:cNvGrpSpPr>
            <p:nvPr/>
          </p:nvGrpSpPr>
          <p:grpSpPr bwMode="auto">
            <a:xfrm>
              <a:off x="3360" y="336"/>
              <a:ext cx="336" cy="336"/>
              <a:chOff x="4128" y="528"/>
              <a:chExt cx="336" cy="336"/>
            </a:xfrm>
          </p:grpSpPr>
          <p:sp>
            <p:nvSpPr>
              <p:cNvPr id="12470" name="Oval 69"/>
              <p:cNvSpPr>
                <a:spLocks noChangeArrowheads="1"/>
              </p:cNvSpPr>
              <p:nvPr/>
            </p:nvSpPr>
            <p:spPr bwMode="auto">
              <a:xfrm>
                <a:off x="4128" y="528"/>
                <a:ext cx="240" cy="240"/>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71" name="Oval 70"/>
              <p:cNvSpPr>
                <a:spLocks noChangeArrowheads="1"/>
              </p:cNvSpPr>
              <p:nvPr/>
            </p:nvSpPr>
            <p:spPr bwMode="auto">
              <a:xfrm>
                <a:off x="4224" y="624"/>
                <a:ext cx="240" cy="240"/>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67" name="Group 235"/>
            <p:cNvGrpSpPr>
              <a:grpSpLocks/>
            </p:cNvGrpSpPr>
            <p:nvPr/>
          </p:nvGrpSpPr>
          <p:grpSpPr bwMode="auto">
            <a:xfrm>
              <a:off x="4368" y="336"/>
              <a:ext cx="348" cy="336"/>
              <a:chOff x="4692" y="1392"/>
              <a:chExt cx="348" cy="336"/>
            </a:xfrm>
          </p:grpSpPr>
          <p:sp>
            <p:nvSpPr>
              <p:cNvPr id="12468" name="Oval 73"/>
              <p:cNvSpPr>
                <a:spLocks noChangeArrowheads="1"/>
              </p:cNvSpPr>
              <p:nvPr/>
            </p:nvSpPr>
            <p:spPr bwMode="auto">
              <a:xfrm>
                <a:off x="4692" y="1392"/>
                <a:ext cx="240" cy="24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69" name="Oval 74"/>
              <p:cNvSpPr>
                <a:spLocks noChangeArrowheads="1"/>
              </p:cNvSpPr>
              <p:nvPr/>
            </p:nvSpPr>
            <p:spPr bwMode="auto">
              <a:xfrm>
                <a:off x="4800" y="1488"/>
                <a:ext cx="240" cy="240"/>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sp>
        <p:nvSpPr>
          <p:cNvPr id="12301" name="Text Box 76"/>
          <p:cNvSpPr txBox="1">
            <a:spLocks noChangeArrowheads="1"/>
          </p:cNvSpPr>
          <p:nvPr/>
        </p:nvSpPr>
        <p:spPr bwMode="auto">
          <a:xfrm>
            <a:off x="-76200" y="34925"/>
            <a:ext cx="2667000" cy="1336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en-US" altLang="en-US" sz="2400" b="1"/>
              <a:t>Reactions occur because of collisions between molecules</a:t>
            </a:r>
          </a:p>
        </p:txBody>
      </p:sp>
      <p:graphicFrame>
        <p:nvGraphicFramePr>
          <p:cNvPr id="12302" name="Object 81"/>
          <p:cNvGraphicFramePr>
            <a:graphicFrameLocks noChangeAspect="1"/>
          </p:cNvGraphicFramePr>
          <p:nvPr/>
        </p:nvGraphicFramePr>
        <p:xfrm>
          <a:off x="7848600" y="0"/>
          <a:ext cx="1524000" cy="1254125"/>
        </p:xfrm>
        <a:graphic>
          <a:graphicData uri="http://schemas.openxmlformats.org/presentationml/2006/ole">
            <mc:AlternateContent xmlns:mc="http://schemas.openxmlformats.org/markup-compatibility/2006">
              <mc:Choice xmlns:v="urn:schemas-microsoft-com:vml" Requires="v">
                <p:oleObj spid="_x0000_s12520" name="WordArt 3.0" r:id="rId5" imgW="6101160" imgH="4064491" progId="MSWordArt.2">
                  <p:embed/>
                </p:oleObj>
              </mc:Choice>
              <mc:Fallback>
                <p:oleObj name="WordArt 3.0" r:id="rId5" imgW="6101160" imgH="4064491" progId="MSWordArt.2">
                  <p:embed/>
                  <p:pic>
                    <p:nvPicPr>
                      <p:cNvPr id="0" name="Object 8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48600" y="0"/>
                        <a:ext cx="1524000"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1640" name="Group 136"/>
          <p:cNvGrpSpPr>
            <a:grpSpLocks/>
          </p:cNvGrpSpPr>
          <p:nvPr/>
        </p:nvGrpSpPr>
        <p:grpSpPr bwMode="auto">
          <a:xfrm>
            <a:off x="2189163" y="2781300"/>
            <a:ext cx="2073275" cy="1638300"/>
            <a:chOff x="1379" y="1752"/>
            <a:chExt cx="1306" cy="1032"/>
          </a:xfrm>
        </p:grpSpPr>
        <p:grpSp>
          <p:nvGrpSpPr>
            <p:cNvPr id="12459" name="Group 90"/>
            <p:cNvGrpSpPr>
              <a:grpSpLocks/>
            </p:cNvGrpSpPr>
            <p:nvPr/>
          </p:nvGrpSpPr>
          <p:grpSpPr bwMode="auto">
            <a:xfrm rot="-823039">
              <a:off x="1379" y="2559"/>
              <a:ext cx="361" cy="225"/>
              <a:chOff x="1584" y="2352"/>
              <a:chExt cx="336" cy="240"/>
            </a:xfrm>
          </p:grpSpPr>
          <p:sp>
            <p:nvSpPr>
              <p:cNvPr id="12463" name="Oval 91"/>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64" name="Oval 92"/>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60" name="Group 93"/>
            <p:cNvGrpSpPr>
              <a:grpSpLocks/>
            </p:cNvGrpSpPr>
            <p:nvPr/>
          </p:nvGrpSpPr>
          <p:grpSpPr bwMode="auto">
            <a:xfrm rot="-2847666">
              <a:off x="2392" y="1820"/>
              <a:ext cx="361" cy="225"/>
              <a:chOff x="1584" y="2352"/>
              <a:chExt cx="336" cy="240"/>
            </a:xfrm>
          </p:grpSpPr>
          <p:sp>
            <p:nvSpPr>
              <p:cNvPr id="12461" name="Oval 94"/>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62" name="Oval 95"/>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39" name="Group 135"/>
          <p:cNvGrpSpPr>
            <a:grpSpLocks/>
          </p:cNvGrpSpPr>
          <p:nvPr/>
        </p:nvGrpSpPr>
        <p:grpSpPr bwMode="auto">
          <a:xfrm>
            <a:off x="2093913" y="2913063"/>
            <a:ext cx="2435225" cy="1787525"/>
            <a:chOff x="1319" y="1835"/>
            <a:chExt cx="1534" cy="1126"/>
          </a:xfrm>
        </p:grpSpPr>
        <p:grpSp>
          <p:nvGrpSpPr>
            <p:cNvPr id="12453" name="Group 97"/>
            <p:cNvGrpSpPr>
              <a:grpSpLocks/>
            </p:cNvGrpSpPr>
            <p:nvPr/>
          </p:nvGrpSpPr>
          <p:grpSpPr bwMode="auto">
            <a:xfrm rot="-823039">
              <a:off x="1319" y="2736"/>
              <a:ext cx="361" cy="225"/>
              <a:chOff x="1584" y="2352"/>
              <a:chExt cx="336" cy="240"/>
            </a:xfrm>
          </p:grpSpPr>
          <p:sp>
            <p:nvSpPr>
              <p:cNvPr id="12457" name="Oval 98"/>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58" name="Oval 99"/>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54" name="Group 100"/>
            <p:cNvGrpSpPr>
              <a:grpSpLocks/>
            </p:cNvGrpSpPr>
            <p:nvPr/>
          </p:nvGrpSpPr>
          <p:grpSpPr bwMode="auto">
            <a:xfrm rot="-2847666">
              <a:off x="2560" y="1903"/>
              <a:ext cx="361" cy="225"/>
              <a:chOff x="1584" y="2352"/>
              <a:chExt cx="336" cy="240"/>
            </a:xfrm>
          </p:grpSpPr>
          <p:sp>
            <p:nvSpPr>
              <p:cNvPr id="12455" name="Oval 101"/>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56" name="Oval 102"/>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38" name="Group 134"/>
          <p:cNvGrpSpPr>
            <a:grpSpLocks/>
          </p:cNvGrpSpPr>
          <p:nvPr/>
        </p:nvGrpSpPr>
        <p:grpSpPr bwMode="auto">
          <a:xfrm>
            <a:off x="1885950" y="3084513"/>
            <a:ext cx="3176588" cy="2168525"/>
            <a:chOff x="1188" y="1943"/>
            <a:chExt cx="2001" cy="1366"/>
          </a:xfrm>
        </p:grpSpPr>
        <p:grpSp>
          <p:nvGrpSpPr>
            <p:cNvPr id="12447" name="Group 104"/>
            <p:cNvGrpSpPr>
              <a:grpSpLocks/>
            </p:cNvGrpSpPr>
            <p:nvPr/>
          </p:nvGrpSpPr>
          <p:grpSpPr bwMode="auto">
            <a:xfrm rot="-823039">
              <a:off x="1188" y="3084"/>
              <a:ext cx="361" cy="225"/>
              <a:chOff x="1584" y="2352"/>
              <a:chExt cx="336" cy="240"/>
            </a:xfrm>
          </p:grpSpPr>
          <p:sp>
            <p:nvSpPr>
              <p:cNvPr id="12451" name="Oval 105"/>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52" name="Oval 106"/>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48" name="Group 107"/>
            <p:cNvGrpSpPr>
              <a:grpSpLocks/>
            </p:cNvGrpSpPr>
            <p:nvPr/>
          </p:nvGrpSpPr>
          <p:grpSpPr bwMode="auto">
            <a:xfrm rot="-2847666">
              <a:off x="2896" y="2011"/>
              <a:ext cx="361" cy="225"/>
              <a:chOff x="1584" y="2352"/>
              <a:chExt cx="336" cy="240"/>
            </a:xfrm>
          </p:grpSpPr>
          <p:sp>
            <p:nvSpPr>
              <p:cNvPr id="12449" name="Oval 108"/>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50" name="Oval 109"/>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37" name="Group 133"/>
          <p:cNvGrpSpPr>
            <a:grpSpLocks/>
          </p:cNvGrpSpPr>
          <p:nvPr/>
        </p:nvGrpSpPr>
        <p:grpSpPr bwMode="auto">
          <a:xfrm>
            <a:off x="1789113" y="3162300"/>
            <a:ext cx="3521075" cy="2376488"/>
            <a:chOff x="1127" y="1992"/>
            <a:chExt cx="2218" cy="1497"/>
          </a:xfrm>
        </p:grpSpPr>
        <p:grpSp>
          <p:nvGrpSpPr>
            <p:cNvPr id="12441" name="Group 111"/>
            <p:cNvGrpSpPr>
              <a:grpSpLocks/>
            </p:cNvGrpSpPr>
            <p:nvPr/>
          </p:nvGrpSpPr>
          <p:grpSpPr bwMode="auto">
            <a:xfrm rot="-823039">
              <a:off x="1127" y="3264"/>
              <a:ext cx="361" cy="225"/>
              <a:chOff x="1584" y="2352"/>
              <a:chExt cx="336" cy="240"/>
            </a:xfrm>
          </p:grpSpPr>
          <p:sp>
            <p:nvSpPr>
              <p:cNvPr id="12445" name="Oval 112"/>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46" name="Oval 113"/>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42" name="Group 114"/>
            <p:cNvGrpSpPr>
              <a:grpSpLocks/>
            </p:cNvGrpSpPr>
            <p:nvPr/>
          </p:nvGrpSpPr>
          <p:grpSpPr bwMode="auto">
            <a:xfrm rot="-2847666">
              <a:off x="3052" y="2060"/>
              <a:ext cx="361" cy="225"/>
              <a:chOff x="1584" y="2352"/>
              <a:chExt cx="336" cy="240"/>
            </a:xfrm>
          </p:grpSpPr>
          <p:sp>
            <p:nvSpPr>
              <p:cNvPr id="12443" name="Oval 115"/>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44" name="Oval 116"/>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36" name="Group 132"/>
          <p:cNvGrpSpPr>
            <a:grpSpLocks/>
          </p:cNvGrpSpPr>
          <p:nvPr/>
        </p:nvGrpSpPr>
        <p:grpSpPr bwMode="auto">
          <a:xfrm>
            <a:off x="1598613" y="3332163"/>
            <a:ext cx="4187825" cy="2778125"/>
            <a:chOff x="1007" y="2099"/>
            <a:chExt cx="2638" cy="1750"/>
          </a:xfrm>
        </p:grpSpPr>
        <p:grpSp>
          <p:nvGrpSpPr>
            <p:cNvPr id="12435" name="Group 118"/>
            <p:cNvGrpSpPr>
              <a:grpSpLocks/>
            </p:cNvGrpSpPr>
            <p:nvPr/>
          </p:nvGrpSpPr>
          <p:grpSpPr bwMode="auto">
            <a:xfrm rot="-823039">
              <a:off x="1007" y="3624"/>
              <a:ext cx="361" cy="225"/>
              <a:chOff x="1584" y="2352"/>
              <a:chExt cx="336" cy="240"/>
            </a:xfrm>
          </p:grpSpPr>
          <p:sp>
            <p:nvSpPr>
              <p:cNvPr id="12439" name="Oval 119"/>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40" name="Oval 120"/>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36" name="Group 121"/>
            <p:cNvGrpSpPr>
              <a:grpSpLocks/>
            </p:cNvGrpSpPr>
            <p:nvPr/>
          </p:nvGrpSpPr>
          <p:grpSpPr bwMode="auto">
            <a:xfrm rot="-2847666">
              <a:off x="3352" y="2167"/>
              <a:ext cx="361" cy="225"/>
              <a:chOff x="1584" y="2352"/>
              <a:chExt cx="336" cy="240"/>
            </a:xfrm>
          </p:grpSpPr>
          <p:sp>
            <p:nvSpPr>
              <p:cNvPr id="12437" name="Oval 122"/>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38" name="Oval 123"/>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35" name="Group 131"/>
          <p:cNvGrpSpPr>
            <a:grpSpLocks/>
          </p:cNvGrpSpPr>
          <p:nvPr/>
        </p:nvGrpSpPr>
        <p:grpSpPr bwMode="auto">
          <a:xfrm>
            <a:off x="1504950" y="3427413"/>
            <a:ext cx="4514850" cy="2968625"/>
            <a:chOff x="948" y="2159"/>
            <a:chExt cx="2844" cy="1870"/>
          </a:xfrm>
        </p:grpSpPr>
        <p:grpSp>
          <p:nvGrpSpPr>
            <p:cNvPr id="12429" name="Group 125"/>
            <p:cNvGrpSpPr>
              <a:grpSpLocks/>
            </p:cNvGrpSpPr>
            <p:nvPr/>
          </p:nvGrpSpPr>
          <p:grpSpPr bwMode="auto">
            <a:xfrm rot="-823039">
              <a:off x="948" y="3804"/>
              <a:ext cx="361" cy="225"/>
              <a:chOff x="1584" y="2352"/>
              <a:chExt cx="336" cy="240"/>
            </a:xfrm>
          </p:grpSpPr>
          <p:sp>
            <p:nvSpPr>
              <p:cNvPr id="12433" name="Oval 126"/>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34" name="Oval 127"/>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30" name="Group 128"/>
            <p:cNvGrpSpPr>
              <a:grpSpLocks/>
            </p:cNvGrpSpPr>
            <p:nvPr/>
          </p:nvGrpSpPr>
          <p:grpSpPr bwMode="auto">
            <a:xfrm rot="-2847666">
              <a:off x="3499" y="2227"/>
              <a:ext cx="361" cy="225"/>
              <a:chOff x="1584" y="2352"/>
              <a:chExt cx="336" cy="240"/>
            </a:xfrm>
          </p:grpSpPr>
          <p:sp>
            <p:nvSpPr>
              <p:cNvPr id="12431" name="Oval 129"/>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32" name="Oval 130"/>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79" name="Group 175"/>
          <p:cNvGrpSpPr>
            <a:grpSpLocks/>
          </p:cNvGrpSpPr>
          <p:nvPr/>
        </p:nvGrpSpPr>
        <p:grpSpPr bwMode="auto">
          <a:xfrm>
            <a:off x="2552700" y="2438400"/>
            <a:ext cx="947738" cy="966788"/>
            <a:chOff x="1608" y="1536"/>
            <a:chExt cx="597" cy="609"/>
          </a:xfrm>
        </p:grpSpPr>
        <p:grpSp>
          <p:nvGrpSpPr>
            <p:cNvPr id="12423" name="Group 161"/>
            <p:cNvGrpSpPr>
              <a:grpSpLocks/>
            </p:cNvGrpSpPr>
            <p:nvPr/>
          </p:nvGrpSpPr>
          <p:grpSpPr bwMode="auto">
            <a:xfrm rot="-823039">
              <a:off x="1608" y="1920"/>
              <a:ext cx="361" cy="225"/>
              <a:chOff x="1584" y="2352"/>
              <a:chExt cx="336" cy="240"/>
            </a:xfrm>
          </p:grpSpPr>
          <p:sp>
            <p:nvSpPr>
              <p:cNvPr id="12427" name="Oval 162"/>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28" name="Oval 163"/>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24" name="Group 164"/>
            <p:cNvGrpSpPr>
              <a:grpSpLocks/>
            </p:cNvGrpSpPr>
            <p:nvPr/>
          </p:nvGrpSpPr>
          <p:grpSpPr bwMode="auto">
            <a:xfrm rot="-2847666">
              <a:off x="1912" y="1604"/>
              <a:ext cx="361" cy="225"/>
              <a:chOff x="1584" y="2352"/>
              <a:chExt cx="336" cy="240"/>
            </a:xfrm>
          </p:grpSpPr>
          <p:sp>
            <p:nvSpPr>
              <p:cNvPr id="12425" name="Oval 165"/>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26" name="Oval 166"/>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680" name="Group 176"/>
          <p:cNvGrpSpPr>
            <a:grpSpLocks/>
          </p:cNvGrpSpPr>
          <p:nvPr/>
        </p:nvGrpSpPr>
        <p:grpSpPr bwMode="auto">
          <a:xfrm>
            <a:off x="2438400" y="2667000"/>
            <a:ext cx="1457325" cy="1079500"/>
            <a:chOff x="1524" y="1667"/>
            <a:chExt cx="918" cy="680"/>
          </a:xfrm>
        </p:grpSpPr>
        <p:grpSp>
          <p:nvGrpSpPr>
            <p:cNvPr id="12417" name="Group 173"/>
            <p:cNvGrpSpPr>
              <a:grpSpLocks/>
            </p:cNvGrpSpPr>
            <p:nvPr/>
          </p:nvGrpSpPr>
          <p:grpSpPr bwMode="auto">
            <a:xfrm>
              <a:off x="1524" y="2160"/>
              <a:ext cx="368" cy="187"/>
              <a:chOff x="1484" y="2227"/>
              <a:chExt cx="368" cy="187"/>
            </a:xfrm>
          </p:grpSpPr>
          <p:sp>
            <p:nvSpPr>
              <p:cNvPr id="12421" name="Oval 168"/>
              <p:cNvSpPr>
                <a:spLocks noChangeArrowheads="1"/>
              </p:cNvSpPr>
              <p:nvPr/>
            </p:nvSpPr>
            <p:spPr bwMode="auto">
              <a:xfrm rot="-823039">
                <a:off x="1484" y="2227"/>
                <a:ext cx="206" cy="18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22" name="Oval 169"/>
              <p:cNvSpPr>
                <a:spLocks noChangeArrowheads="1"/>
              </p:cNvSpPr>
              <p:nvPr/>
            </p:nvSpPr>
            <p:spPr bwMode="auto">
              <a:xfrm rot="-823039">
                <a:off x="1646" y="2234"/>
                <a:ext cx="206" cy="18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18" name="Group 174"/>
            <p:cNvGrpSpPr>
              <a:grpSpLocks/>
            </p:cNvGrpSpPr>
            <p:nvPr/>
          </p:nvGrpSpPr>
          <p:grpSpPr bwMode="auto">
            <a:xfrm>
              <a:off x="2124" y="1667"/>
              <a:ext cx="318" cy="289"/>
              <a:chOff x="2316" y="1562"/>
              <a:chExt cx="318" cy="289"/>
            </a:xfrm>
          </p:grpSpPr>
          <p:sp>
            <p:nvSpPr>
              <p:cNvPr id="12419" name="Oval 171"/>
              <p:cNvSpPr>
                <a:spLocks noChangeArrowheads="1"/>
              </p:cNvSpPr>
              <p:nvPr/>
            </p:nvSpPr>
            <p:spPr bwMode="auto">
              <a:xfrm rot="-2847666">
                <a:off x="2303" y="1658"/>
                <a:ext cx="206" cy="180"/>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20" name="Oval 172"/>
              <p:cNvSpPr>
                <a:spLocks noChangeArrowheads="1"/>
              </p:cNvSpPr>
              <p:nvPr/>
            </p:nvSpPr>
            <p:spPr bwMode="auto">
              <a:xfrm rot="-2847666">
                <a:off x="2441" y="1575"/>
                <a:ext cx="206" cy="180"/>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27" name="Group 223"/>
          <p:cNvGrpSpPr>
            <a:grpSpLocks/>
          </p:cNvGrpSpPr>
          <p:nvPr/>
        </p:nvGrpSpPr>
        <p:grpSpPr bwMode="auto">
          <a:xfrm>
            <a:off x="2438400" y="2057400"/>
            <a:ext cx="858838" cy="728663"/>
            <a:chOff x="1536" y="1296"/>
            <a:chExt cx="541" cy="459"/>
          </a:xfrm>
        </p:grpSpPr>
        <p:grpSp>
          <p:nvGrpSpPr>
            <p:cNvPr id="12411" name="Group 185"/>
            <p:cNvGrpSpPr>
              <a:grpSpLocks/>
            </p:cNvGrpSpPr>
            <p:nvPr/>
          </p:nvGrpSpPr>
          <p:grpSpPr bwMode="auto">
            <a:xfrm rot="3761656">
              <a:off x="1507" y="1469"/>
              <a:ext cx="315" cy="258"/>
              <a:chOff x="2736" y="2496"/>
              <a:chExt cx="336" cy="240"/>
            </a:xfrm>
          </p:grpSpPr>
          <p:sp>
            <p:nvSpPr>
              <p:cNvPr id="12415" name="Oval 186"/>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16" name="Oval 187"/>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12" name="Group 188"/>
            <p:cNvGrpSpPr>
              <a:grpSpLocks/>
            </p:cNvGrpSpPr>
            <p:nvPr/>
          </p:nvGrpSpPr>
          <p:grpSpPr bwMode="auto">
            <a:xfrm rot="-1432434">
              <a:off x="1716" y="1296"/>
              <a:ext cx="361" cy="225"/>
              <a:chOff x="2736" y="2496"/>
              <a:chExt cx="336" cy="240"/>
            </a:xfrm>
          </p:grpSpPr>
          <p:sp>
            <p:nvSpPr>
              <p:cNvPr id="12413" name="Oval 189"/>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14" name="Oval 190"/>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26" name="Group 222"/>
          <p:cNvGrpSpPr>
            <a:grpSpLocks/>
          </p:cNvGrpSpPr>
          <p:nvPr/>
        </p:nvGrpSpPr>
        <p:grpSpPr bwMode="auto">
          <a:xfrm>
            <a:off x="1066800" y="476250"/>
            <a:ext cx="2306638" cy="2024063"/>
            <a:chOff x="672" y="300"/>
            <a:chExt cx="1453" cy="1275"/>
          </a:xfrm>
        </p:grpSpPr>
        <p:grpSp>
          <p:nvGrpSpPr>
            <p:cNvPr id="12405" name="Group 192"/>
            <p:cNvGrpSpPr>
              <a:grpSpLocks/>
            </p:cNvGrpSpPr>
            <p:nvPr/>
          </p:nvGrpSpPr>
          <p:grpSpPr bwMode="auto">
            <a:xfrm rot="3761656">
              <a:off x="643" y="1289"/>
              <a:ext cx="315" cy="258"/>
              <a:chOff x="2736" y="2496"/>
              <a:chExt cx="336" cy="240"/>
            </a:xfrm>
          </p:grpSpPr>
          <p:sp>
            <p:nvSpPr>
              <p:cNvPr id="12409" name="Oval 193"/>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10" name="Oval 194"/>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06" name="Group 195"/>
            <p:cNvGrpSpPr>
              <a:grpSpLocks/>
            </p:cNvGrpSpPr>
            <p:nvPr/>
          </p:nvGrpSpPr>
          <p:grpSpPr bwMode="auto">
            <a:xfrm rot="-1432434">
              <a:off x="1764" y="300"/>
              <a:ext cx="361" cy="225"/>
              <a:chOff x="2736" y="2496"/>
              <a:chExt cx="336" cy="240"/>
            </a:xfrm>
          </p:grpSpPr>
          <p:sp>
            <p:nvSpPr>
              <p:cNvPr id="12407" name="Oval 196"/>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08" name="Oval 197"/>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25" name="Group 221"/>
          <p:cNvGrpSpPr>
            <a:grpSpLocks/>
          </p:cNvGrpSpPr>
          <p:nvPr/>
        </p:nvGrpSpPr>
        <p:grpSpPr bwMode="auto">
          <a:xfrm>
            <a:off x="1295400" y="762000"/>
            <a:ext cx="2078038" cy="1795463"/>
            <a:chOff x="816" y="480"/>
            <a:chExt cx="1309" cy="1131"/>
          </a:xfrm>
        </p:grpSpPr>
        <p:grpSp>
          <p:nvGrpSpPr>
            <p:cNvPr id="12399" name="Group 199"/>
            <p:cNvGrpSpPr>
              <a:grpSpLocks/>
            </p:cNvGrpSpPr>
            <p:nvPr/>
          </p:nvGrpSpPr>
          <p:grpSpPr bwMode="auto">
            <a:xfrm rot="3761656">
              <a:off x="787" y="1325"/>
              <a:ext cx="315" cy="258"/>
              <a:chOff x="2736" y="2496"/>
              <a:chExt cx="336" cy="240"/>
            </a:xfrm>
          </p:grpSpPr>
          <p:sp>
            <p:nvSpPr>
              <p:cNvPr id="12403" name="Oval 200"/>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04" name="Oval 201"/>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400" name="Group 202"/>
            <p:cNvGrpSpPr>
              <a:grpSpLocks/>
            </p:cNvGrpSpPr>
            <p:nvPr/>
          </p:nvGrpSpPr>
          <p:grpSpPr bwMode="auto">
            <a:xfrm rot="-1432434">
              <a:off x="1764" y="480"/>
              <a:ext cx="361" cy="225"/>
              <a:chOff x="2736" y="2496"/>
              <a:chExt cx="336" cy="240"/>
            </a:xfrm>
          </p:grpSpPr>
          <p:sp>
            <p:nvSpPr>
              <p:cNvPr id="12401" name="Oval 203"/>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402" name="Oval 204"/>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24" name="Group 220"/>
          <p:cNvGrpSpPr>
            <a:grpSpLocks/>
          </p:cNvGrpSpPr>
          <p:nvPr/>
        </p:nvGrpSpPr>
        <p:grpSpPr bwMode="auto">
          <a:xfrm>
            <a:off x="1752600" y="1295400"/>
            <a:ext cx="1582738" cy="1338263"/>
            <a:chOff x="1104" y="816"/>
            <a:chExt cx="997" cy="843"/>
          </a:xfrm>
        </p:grpSpPr>
        <p:grpSp>
          <p:nvGrpSpPr>
            <p:cNvPr id="12393" name="Group 206"/>
            <p:cNvGrpSpPr>
              <a:grpSpLocks/>
            </p:cNvGrpSpPr>
            <p:nvPr/>
          </p:nvGrpSpPr>
          <p:grpSpPr bwMode="auto">
            <a:xfrm rot="3761656">
              <a:off x="1075" y="1373"/>
              <a:ext cx="315" cy="258"/>
              <a:chOff x="2736" y="2496"/>
              <a:chExt cx="336" cy="240"/>
            </a:xfrm>
          </p:grpSpPr>
          <p:sp>
            <p:nvSpPr>
              <p:cNvPr id="12397" name="Oval 207"/>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98" name="Oval 208"/>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94" name="Group 209"/>
            <p:cNvGrpSpPr>
              <a:grpSpLocks/>
            </p:cNvGrpSpPr>
            <p:nvPr/>
          </p:nvGrpSpPr>
          <p:grpSpPr bwMode="auto">
            <a:xfrm rot="-1432434">
              <a:off x="1740" y="816"/>
              <a:ext cx="361" cy="225"/>
              <a:chOff x="2736" y="2496"/>
              <a:chExt cx="336" cy="240"/>
            </a:xfrm>
          </p:grpSpPr>
          <p:sp>
            <p:nvSpPr>
              <p:cNvPr id="12395" name="Oval 210"/>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96" name="Oval 211"/>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723" name="Group 219"/>
          <p:cNvGrpSpPr>
            <a:grpSpLocks/>
          </p:cNvGrpSpPr>
          <p:nvPr/>
        </p:nvGrpSpPr>
        <p:grpSpPr bwMode="auto">
          <a:xfrm>
            <a:off x="2000250" y="1600200"/>
            <a:ext cx="1316038" cy="1071563"/>
            <a:chOff x="1260" y="1008"/>
            <a:chExt cx="829" cy="675"/>
          </a:xfrm>
        </p:grpSpPr>
        <p:grpSp>
          <p:nvGrpSpPr>
            <p:cNvPr id="12387" name="Group 213"/>
            <p:cNvGrpSpPr>
              <a:grpSpLocks/>
            </p:cNvGrpSpPr>
            <p:nvPr/>
          </p:nvGrpSpPr>
          <p:grpSpPr bwMode="auto">
            <a:xfrm rot="3761656">
              <a:off x="1231" y="1397"/>
              <a:ext cx="315" cy="258"/>
              <a:chOff x="2736" y="2496"/>
              <a:chExt cx="336" cy="240"/>
            </a:xfrm>
          </p:grpSpPr>
          <p:sp>
            <p:nvSpPr>
              <p:cNvPr id="12391" name="Oval 214"/>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92" name="Oval 215"/>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88" name="Group 216"/>
            <p:cNvGrpSpPr>
              <a:grpSpLocks/>
            </p:cNvGrpSpPr>
            <p:nvPr/>
          </p:nvGrpSpPr>
          <p:grpSpPr bwMode="auto">
            <a:xfrm rot="-1432434">
              <a:off x="1728" y="1008"/>
              <a:ext cx="361" cy="225"/>
              <a:chOff x="2736" y="2496"/>
              <a:chExt cx="336" cy="240"/>
            </a:xfrm>
          </p:grpSpPr>
          <p:sp>
            <p:nvSpPr>
              <p:cNvPr id="12389" name="Oval 217"/>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90" name="Oval 218"/>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21555" name="Group 51"/>
          <p:cNvGrpSpPr>
            <a:grpSpLocks/>
          </p:cNvGrpSpPr>
          <p:nvPr/>
        </p:nvGrpSpPr>
        <p:grpSpPr bwMode="auto">
          <a:xfrm rot="-823870">
            <a:off x="2384425" y="2022475"/>
            <a:ext cx="1354138" cy="1293813"/>
            <a:chOff x="1824" y="1200"/>
            <a:chExt cx="912" cy="1008"/>
          </a:xfrm>
        </p:grpSpPr>
        <p:grpSp>
          <p:nvGrpSpPr>
            <p:cNvPr id="12379" name="Group 52"/>
            <p:cNvGrpSpPr>
              <a:grpSpLocks/>
            </p:cNvGrpSpPr>
            <p:nvPr/>
          </p:nvGrpSpPr>
          <p:grpSpPr bwMode="auto">
            <a:xfrm>
              <a:off x="1990" y="1488"/>
              <a:ext cx="461" cy="477"/>
              <a:chOff x="1990" y="1488"/>
              <a:chExt cx="461" cy="477"/>
            </a:xfrm>
          </p:grpSpPr>
          <p:grpSp>
            <p:nvGrpSpPr>
              <p:cNvPr id="12381" name="Group 53"/>
              <p:cNvGrpSpPr>
                <a:grpSpLocks/>
              </p:cNvGrpSpPr>
              <p:nvPr/>
            </p:nvGrpSpPr>
            <p:grpSpPr bwMode="auto">
              <a:xfrm>
                <a:off x="1990" y="1687"/>
                <a:ext cx="387" cy="278"/>
                <a:chOff x="1584" y="2352"/>
                <a:chExt cx="336" cy="240"/>
              </a:xfrm>
            </p:grpSpPr>
            <p:sp>
              <p:nvSpPr>
                <p:cNvPr id="12385" name="Oval 54"/>
                <p:cNvSpPr>
                  <a:spLocks noChangeArrowheads="1"/>
                </p:cNvSpPr>
                <p:nvPr/>
              </p:nvSpPr>
              <p:spPr bwMode="auto">
                <a:xfrm>
                  <a:off x="1584" y="2352"/>
                  <a:ext cx="192" cy="192"/>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86" name="Oval 55"/>
                <p:cNvSpPr>
                  <a:spLocks noChangeArrowheads="1"/>
                </p:cNvSpPr>
                <p:nvPr/>
              </p:nvSpPr>
              <p:spPr bwMode="auto">
                <a:xfrm>
                  <a:off x="1728" y="2400"/>
                  <a:ext cx="192" cy="192"/>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82" name="Group 56"/>
              <p:cNvGrpSpPr>
                <a:grpSpLocks/>
              </p:cNvGrpSpPr>
              <p:nvPr/>
            </p:nvGrpSpPr>
            <p:grpSpPr bwMode="auto">
              <a:xfrm rot="-1490793">
                <a:off x="2064" y="1488"/>
                <a:ext cx="387" cy="278"/>
                <a:chOff x="1584" y="2352"/>
                <a:chExt cx="336" cy="240"/>
              </a:xfrm>
            </p:grpSpPr>
            <p:sp>
              <p:nvSpPr>
                <p:cNvPr id="12383" name="Oval 57"/>
                <p:cNvSpPr>
                  <a:spLocks noChangeArrowheads="1"/>
                </p:cNvSpPr>
                <p:nvPr/>
              </p:nvSpPr>
              <p:spPr bwMode="auto">
                <a:xfrm>
                  <a:off x="1584" y="2352"/>
                  <a:ext cx="192" cy="192"/>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84" name="Oval 58"/>
                <p:cNvSpPr>
                  <a:spLocks noChangeArrowheads="1"/>
                </p:cNvSpPr>
                <p:nvPr/>
              </p:nvSpPr>
              <p:spPr bwMode="auto">
                <a:xfrm>
                  <a:off x="1728" y="2400"/>
                  <a:ext cx="192" cy="192"/>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sp>
          <p:nvSpPr>
            <p:cNvPr id="12380" name="AutoShape 59"/>
            <p:cNvSpPr>
              <a:spLocks noChangeArrowheads="1"/>
            </p:cNvSpPr>
            <p:nvPr/>
          </p:nvSpPr>
          <p:spPr bwMode="auto">
            <a:xfrm>
              <a:off x="1824" y="1200"/>
              <a:ext cx="912" cy="1008"/>
            </a:xfrm>
            <a:prstGeom prst="irregularSeal2">
              <a:avLst/>
            </a:prstGeom>
            <a:noFill/>
            <a:ln w="28575">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21736" name="Group 232"/>
          <p:cNvGrpSpPr>
            <a:grpSpLocks/>
          </p:cNvGrpSpPr>
          <p:nvPr/>
        </p:nvGrpSpPr>
        <p:grpSpPr bwMode="auto">
          <a:xfrm>
            <a:off x="3429000" y="3200400"/>
            <a:ext cx="4953000" cy="2179638"/>
            <a:chOff x="2160" y="2016"/>
            <a:chExt cx="3120" cy="1373"/>
          </a:xfrm>
        </p:grpSpPr>
        <p:sp>
          <p:nvSpPr>
            <p:cNvPr id="12377" name="AutoShape 227"/>
            <p:cNvSpPr>
              <a:spLocks noChangeArrowheads="1"/>
            </p:cNvSpPr>
            <p:nvPr/>
          </p:nvSpPr>
          <p:spPr bwMode="auto">
            <a:xfrm>
              <a:off x="2448" y="2563"/>
              <a:ext cx="2832" cy="826"/>
            </a:xfrm>
            <a:prstGeom prst="foldedCorner">
              <a:avLst>
                <a:gd name="adj"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2000" b="1">
                  <a:solidFill>
                    <a:srgbClr val="CCFF33"/>
                  </a:solidFill>
                  <a:latin typeface="Tahoma" panose="020B0604030504040204" pitchFamily="34" charset="0"/>
                </a:rPr>
                <a:t>This is a “</a:t>
              </a:r>
              <a:r>
                <a:rPr lang="en-US" altLang="en-US" sz="2000" b="1" u="sng">
                  <a:solidFill>
                    <a:srgbClr val="CCFF33"/>
                  </a:solidFill>
                  <a:latin typeface="Tahoma" panose="020B0604030504040204" pitchFamily="34" charset="0"/>
                </a:rPr>
                <a:t>successful</a:t>
              </a:r>
              <a:r>
                <a:rPr lang="en-US" altLang="en-US" sz="2000" b="1">
                  <a:solidFill>
                    <a:srgbClr val="CCFF33"/>
                  </a:solidFill>
                  <a:latin typeface="Tahoma" panose="020B0604030504040204" pitchFamily="34" charset="0"/>
                </a:rPr>
                <a:t>” collision (atoms have been exchanged and the reactants have been converted into products)</a:t>
              </a:r>
              <a:r>
                <a:rPr lang="en-US" altLang="en-US" sz="2000" b="1">
                  <a:latin typeface="Tahoma" panose="020B0604030504040204" pitchFamily="34" charset="0"/>
                </a:rPr>
                <a:t> </a:t>
              </a:r>
            </a:p>
          </p:txBody>
        </p:sp>
        <p:sp>
          <p:nvSpPr>
            <p:cNvPr id="12378" name="Line 229"/>
            <p:cNvSpPr>
              <a:spLocks noChangeShapeType="1"/>
            </p:cNvSpPr>
            <p:nvPr/>
          </p:nvSpPr>
          <p:spPr bwMode="auto">
            <a:xfrm flipH="1" flipV="1">
              <a:off x="2160" y="2016"/>
              <a:ext cx="528" cy="672"/>
            </a:xfrm>
            <a:prstGeom prst="line">
              <a:avLst/>
            </a:prstGeom>
            <a:noFill/>
            <a:ln w="28575">
              <a:solidFill>
                <a:srgbClr val="CCFF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21735" name="Group 231"/>
          <p:cNvGrpSpPr>
            <a:grpSpLocks/>
          </p:cNvGrpSpPr>
          <p:nvPr/>
        </p:nvGrpSpPr>
        <p:grpSpPr bwMode="auto">
          <a:xfrm>
            <a:off x="3048000" y="5410200"/>
            <a:ext cx="5791200" cy="996950"/>
            <a:chOff x="1920" y="3408"/>
            <a:chExt cx="3648" cy="628"/>
          </a:xfrm>
        </p:grpSpPr>
        <p:sp>
          <p:nvSpPr>
            <p:cNvPr id="12375" name="Text Box 224"/>
            <p:cNvSpPr txBox="1">
              <a:spLocks noChangeArrowheads="1"/>
            </p:cNvSpPr>
            <p:nvPr/>
          </p:nvSpPr>
          <p:spPr bwMode="auto">
            <a:xfrm>
              <a:off x="1920" y="3408"/>
              <a:ext cx="3648" cy="628"/>
            </a:xfrm>
            <a:prstGeom prst="rect">
              <a:avLst/>
            </a:prstGeom>
            <a:solidFill>
              <a:schemeClr val="bg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20000"/>
                </a:lnSpc>
                <a:spcBef>
                  <a:spcPct val="50000"/>
                </a:spcBef>
                <a:buFontTx/>
                <a:buNone/>
              </a:pPr>
              <a:r>
                <a:rPr lang="en-US" altLang="en-US" sz="2400">
                  <a:latin typeface="Tahoma" panose="020B0604030504040204" pitchFamily="34" charset="0"/>
                </a:rPr>
                <a:t>What makes one collision “</a:t>
              </a:r>
              <a:r>
                <a:rPr lang="en-US" altLang="en-US" sz="2400" u="sng">
                  <a:latin typeface="Tahoma" panose="020B0604030504040204" pitchFamily="34" charset="0"/>
                </a:rPr>
                <a:t>successful</a:t>
              </a:r>
              <a:r>
                <a:rPr lang="en-US" altLang="en-US" sz="2400">
                  <a:latin typeface="Tahoma" panose="020B0604030504040204" pitchFamily="34" charset="0"/>
                </a:rPr>
                <a:t>” while another may be “</a:t>
              </a:r>
              <a:r>
                <a:rPr lang="en-US" altLang="en-US" sz="2400" u="sng">
                  <a:latin typeface="Tahoma" panose="020B0604030504040204" pitchFamily="34" charset="0"/>
                </a:rPr>
                <a:t>unsuccessful</a:t>
              </a:r>
              <a:r>
                <a:rPr lang="en-US" altLang="en-US" sz="2400">
                  <a:latin typeface="Tahoma" panose="020B0604030504040204" pitchFamily="34" charset="0"/>
                </a:rPr>
                <a:t>”</a:t>
              </a:r>
            </a:p>
          </p:txBody>
        </p:sp>
        <p:sp>
          <p:nvSpPr>
            <p:cNvPr id="12376" name="WordArt 230"/>
            <p:cNvSpPr>
              <a:spLocks noChangeArrowheads="1" noChangeShapeType="1" noTextEdit="1"/>
            </p:cNvSpPr>
            <p:nvPr/>
          </p:nvSpPr>
          <p:spPr bwMode="auto">
            <a:xfrm>
              <a:off x="5232" y="3504"/>
              <a:ext cx="288" cy="432"/>
            </a:xfrm>
            <a:prstGeom prst="rect">
              <a:avLst/>
            </a:prstGeom>
          </p:spPr>
          <p:txBody>
            <a:bodyPr wrap="none" fromWordArt="1">
              <a:prstTxWarp prst="textPlain">
                <a:avLst>
                  <a:gd name="adj" fmla="val 51042"/>
                </a:avLst>
              </a:prstTxWarp>
            </a:bodyPr>
            <a:lstStyle/>
            <a:p>
              <a:pPr algn="ctr"/>
              <a:r>
                <a:rPr lang="en-AU" sz="3600" kern="10">
                  <a:ln w="9525">
                    <a:solidFill>
                      <a:srgbClr val="000000"/>
                    </a:solidFill>
                    <a:round/>
                    <a:headEnd/>
                    <a:tailEnd/>
                  </a:ln>
                  <a:solidFill>
                    <a:srgbClr val="FFFFFF"/>
                  </a:solidFill>
                  <a:latin typeface="Arial Black" panose="020B0A04020102020204" pitchFamily="34" charset="0"/>
                </a:rPr>
                <a:t>?</a:t>
              </a:r>
            </a:p>
          </p:txBody>
        </p:sp>
      </p:grpSp>
      <p:grpSp>
        <p:nvGrpSpPr>
          <p:cNvPr id="21742" name="Group 238"/>
          <p:cNvGrpSpPr>
            <a:grpSpLocks/>
          </p:cNvGrpSpPr>
          <p:nvPr/>
        </p:nvGrpSpPr>
        <p:grpSpPr bwMode="auto">
          <a:xfrm>
            <a:off x="4038600" y="76200"/>
            <a:ext cx="3657600" cy="519113"/>
            <a:chOff x="2544" y="48"/>
            <a:chExt cx="2304" cy="327"/>
          </a:xfrm>
        </p:grpSpPr>
        <p:sp>
          <p:nvSpPr>
            <p:cNvPr id="12373" name="Text Box 233"/>
            <p:cNvSpPr txBox="1">
              <a:spLocks noChangeArrowheads="1"/>
            </p:cNvSpPr>
            <p:nvPr/>
          </p:nvSpPr>
          <p:spPr bwMode="auto">
            <a:xfrm>
              <a:off x="2544" y="48"/>
              <a:ext cx="2304"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800"/>
                <a:t>H</a:t>
              </a:r>
              <a:r>
                <a:rPr lang="en-US" altLang="en-US" sz="2800" baseline="-25000"/>
                <a:t>2</a:t>
              </a:r>
              <a:r>
                <a:rPr lang="en-US" altLang="en-US" sz="2800"/>
                <a:t>    +     I</a:t>
              </a:r>
              <a:r>
                <a:rPr lang="en-US" altLang="en-US" sz="2800" baseline="-25000"/>
                <a:t>2</a:t>
              </a:r>
              <a:r>
                <a:rPr lang="en-US" altLang="en-US" sz="2800"/>
                <a:t>             2HI</a:t>
              </a:r>
            </a:p>
          </p:txBody>
        </p:sp>
        <p:sp>
          <p:nvSpPr>
            <p:cNvPr id="12374" name="Line 234"/>
            <p:cNvSpPr>
              <a:spLocks noChangeShapeType="1"/>
            </p:cNvSpPr>
            <p:nvPr/>
          </p:nvSpPr>
          <p:spPr bwMode="auto">
            <a:xfrm>
              <a:off x="3792" y="192"/>
              <a:ext cx="384" cy="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1740" name="Text Box 236"/>
          <p:cNvSpPr txBox="1">
            <a:spLocks noChangeArrowheads="1"/>
          </p:cNvSpPr>
          <p:nvPr/>
        </p:nvSpPr>
        <p:spPr bwMode="auto">
          <a:xfrm>
            <a:off x="3886200" y="1143000"/>
            <a:ext cx="403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2000" b="1"/>
              <a:t>LET’S  LOOK AT A REACTION BETWEEN H</a:t>
            </a:r>
            <a:r>
              <a:rPr lang="en-US" altLang="en-US" sz="2000" b="1" baseline="-25000"/>
              <a:t>2</a:t>
            </a:r>
            <a:r>
              <a:rPr lang="en-US" altLang="en-US" sz="2000" b="1"/>
              <a:t> and I</a:t>
            </a:r>
            <a:r>
              <a:rPr lang="en-US" altLang="en-US" sz="2000" b="1" baseline="-25000"/>
              <a:t>2</a:t>
            </a:r>
            <a:endParaRPr lang="en-US" altLang="en-US" sz="2000" b="1"/>
          </a:p>
        </p:txBody>
      </p:sp>
      <p:grpSp>
        <p:nvGrpSpPr>
          <p:cNvPr id="21910" name="Group 406"/>
          <p:cNvGrpSpPr>
            <a:grpSpLocks/>
          </p:cNvGrpSpPr>
          <p:nvPr/>
        </p:nvGrpSpPr>
        <p:grpSpPr bwMode="auto">
          <a:xfrm>
            <a:off x="609600" y="503238"/>
            <a:ext cx="6019800" cy="5638800"/>
            <a:chOff x="1056" y="317"/>
            <a:chExt cx="3792" cy="3552"/>
          </a:xfrm>
        </p:grpSpPr>
        <p:grpSp>
          <p:nvGrpSpPr>
            <p:cNvPr id="12322" name="Group 407"/>
            <p:cNvGrpSpPr>
              <a:grpSpLocks/>
            </p:cNvGrpSpPr>
            <p:nvPr/>
          </p:nvGrpSpPr>
          <p:grpSpPr bwMode="auto">
            <a:xfrm>
              <a:off x="2256" y="1551"/>
              <a:ext cx="597" cy="609"/>
              <a:chOff x="1608" y="1536"/>
              <a:chExt cx="597" cy="609"/>
            </a:xfrm>
          </p:grpSpPr>
          <p:grpSp>
            <p:nvGrpSpPr>
              <p:cNvPr id="12367" name="Group 408"/>
              <p:cNvGrpSpPr>
                <a:grpSpLocks/>
              </p:cNvGrpSpPr>
              <p:nvPr/>
            </p:nvGrpSpPr>
            <p:grpSpPr bwMode="auto">
              <a:xfrm rot="-823039">
                <a:off x="1608" y="1920"/>
                <a:ext cx="361" cy="225"/>
                <a:chOff x="1584" y="2352"/>
                <a:chExt cx="336" cy="240"/>
              </a:xfrm>
            </p:grpSpPr>
            <p:sp>
              <p:nvSpPr>
                <p:cNvPr id="12371" name="Oval 409"/>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72" name="Oval 410"/>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68" name="Group 411"/>
              <p:cNvGrpSpPr>
                <a:grpSpLocks/>
              </p:cNvGrpSpPr>
              <p:nvPr/>
            </p:nvGrpSpPr>
            <p:grpSpPr bwMode="auto">
              <a:xfrm rot="-2847666">
                <a:off x="1912" y="1604"/>
                <a:ext cx="361" cy="225"/>
                <a:chOff x="1584" y="2352"/>
                <a:chExt cx="336" cy="240"/>
              </a:xfrm>
            </p:grpSpPr>
            <p:sp>
              <p:nvSpPr>
                <p:cNvPr id="12369" name="Oval 412"/>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70" name="Oval 413"/>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3" name="Group 414"/>
            <p:cNvGrpSpPr>
              <a:grpSpLocks/>
            </p:cNvGrpSpPr>
            <p:nvPr/>
          </p:nvGrpSpPr>
          <p:grpSpPr bwMode="auto">
            <a:xfrm rot="-821566">
              <a:off x="1829" y="2154"/>
              <a:ext cx="2014" cy="809"/>
              <a:chOff x="1920" y="2112"/>
              <a:chExt cx="1872" cy="864"/>
            </a:xfrm>
          </p:grpSpPr>
          <p:grpSp>
            <p:nvGrpSpPr>
              <p:cNvPr id="12361" name="Group 415"/>
              <p:cNvGrpSpPr>
                <a:grpSpLocks/>
              </p:cNvGrpSpPr>
              <p:nvPr/>
            </p:nvGrpSpPr>
            <p:grpSpPr bwMode="auto">
              <a:xfrm>
                <a:off x="1920" y="2736"/>
                <a:ext cx="336" cy="240"/>
                <a:chOff x="1584" y="2352"/>
                <a:chExt cx="336" cy="240"/>
              </a:xfrm>
            </p:grpSpPr>
            <p:sp>
              <p:nvSpPr>
                <p:cNvPr id="12365" name="Oval 416"/>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66" name="Oval 417"/>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62" name="Group 418"/>
              <p:cNvGrpSpPr>
                <a:grpSpLocks/>
              </p:cNvGrpSpPr>
              <p:nvPr/>
            </p:nvGrpSpPr>
            <p:grpSpPr bwMode="auto">
              <a:xfrm rot="-2024627">
                <a:off x="3456" y="2112"/>
                <a:ext cx="336" cy="240"/>
                <a:chOff x="1584" y="2352"/>
                <a:chExt cx="336" cy="240"/>
              </a:xfrm>
            </p:grpSpPr>
            <p:sp>
              <p:nvSpPr>
                <p:cNvPr id="12363" name="Oval 419"/>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64" name="Oval 420"/>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4" name="Group 421"/>
            <p:cNvGrpSpPr>
              <a:grpSpLocks/>
            </p:cNvGrpSpPr>
            <p:nvPr/>
          </p:nvGrpSpPr>
          <p:grpSpPr bwMode="auto">
            <a:xfrm rot="-820189">
              <a:off x="2050" y="1207"/>
              <a:ext cx="723" cy="450"/>
              <a:chOff x="2112" y="1296"/>
              <a:chExt cx="672" cy="480"/>
            </a:xfrm>
          </p:grpSpPr>
          <p:grpSp>
            <p:nvGrpSpPr>
              <p:cNvPr id="12355" name="Group 422"/>
              <p:cNvGrpSpPr>
                <a:grpSpLocks/>
              </p:cNvGrpSpPr>
              <p:nvPr/>
            </p:nvGrpSpPr>
            <p:grpSpPr bwMode="auto">
              <a:xfrm rot="-608967">
                <a:off x="2448" y="1296"/>
                <a:ext cx="336" cy="240"/>
                <a:chOff x="2736" y="2496"/>
                <a:chExt cx="336" cy="240"/>
              </a:xfrm>
            </p:grpSpPr>
            <p:sp>
              <p:nvSpPr>
                <p:cNvPr id="12359" name="Oval 423"/>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60" name="Oval 424"/>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56" name="Group 425"/>
              <p:cNvGrpSpPr>
                <a:grpSpLocks/>
              </p:cNvGrpSpPr>
              <p:nvPr/>
            </p:nvGrpSpPr>
            <p:grpSpPr bwMode="auto">
              <a:xfrm rot="4585124">
                <a:off x="2064" y="1488"/>
                <a:ext cx="336" cy="240"/>
                <a:chOff x="2736" y="2496"/>
                <a:chExt cx="336" cy="240"/>
              </a:xfrm>
            </p:grpSpPr>
            <p:sp>
              <p:nvSpPr>
                <p:cNvPr id="12357" name="Oval 426"/>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58" name="Oval 427"/>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5" name="Group 428"/>
            <p:cNvGrpSpPr>
              <a:grpSpLocks/>
            </p:cNvGrpSpPr>
            <p:nvPr/>
          </p:nvGrpSpPr>
          <p:grpSpPr bwMode="auto">
            <a:xfrm rot="-823467">
              <a:off x="1553" y="762"/>
              <a:ext cx="1291" cy="765"/>
              <a:chOff x="1680" y="912"/>
              <a:chExt cx="1200" cy="816"/>
            </a:xfrm>
          </p:grpSpPr>
          <p:grpSp>
            <p:nvGrpSpPr>
              <p:cNvPr id="12349" name="Group 429"/>
              <p:cNvGrpSpPr>
                <a:grpSpLocks/>
              </p:cNvGrpSpPr>
              <p:nvPr/>
            </p:nvGrpSpPr>
            <p:grpSpPr bwMode="auto">
              <a:xfrm rot="4585124">
                <a:off x="1632" y="1440"/>
                <a:ext cx="336" cy="240"/>
                <a:chOff x="2736" y="2496"/>
                <a:chExt cx="336" cy="240"/>
              </a:xfrm>
            </p:grpSpPr>
            <p:sp>
              <p:nvSpPr>
                <p:cNvPr id="12353" name="Oval 430"/>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54" name="Oval 431"/>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50" name="Group 432"/>
              <p:cNvGrpSpPr>
                <a:grpSpLocks/>
              </p:cNvGrpSpPr>
              <p:nvPr/>
            </p:nvGrpSpPr>
            <p:grpSpPr bwMode="auto">
              <a:xfrm rot="-608967">
                <a:off x="2544" y="912"/>
                <a:ext cx="336" cy="240"/>
                <a:chOff x="2736" y="2496"/>
                <a:chExt cx="336" cy="240"/>
              </a:xfrm>
            </p:grpSpPr>
            <p:sp>
              <p:nvSpPr>
                <p:cNvPr id="12351" name="Oval 433"/>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52" name="Oval 434"/>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6" name="Group 435"/>
            <p:cNvGrpSpPr>
              <a:grpSpLocks/>
            </p:cNvGrpSpPr>
            <p:nvPr/>
          </p:nvGrpSpPr>
          <p:grpSpPr bwMode="auto">
            <a:xfrm rot="-823466">
              <a:off x="1056" y="317"/>
              <a:ext cx="1859" cy="1080"/>
              <a:chOff x="1248" y="528"/>
              <a:chExt cx="1728" cy="1152"/>
            </a:xfrm>
          </p:grpSpPr>
          <p:grpSp>
            <p:nvGrpSpPr>
              <p:cNvPr id="12343" name="Group 436"/>
              <p:cNvGrpSpPr>
                <a:grpSpLocks/>
              </p:cNvGrpSpPr>
              <p:nvPr/>
            </p:nvGrpSpPr>
            <p:grpSpPr bwMode="auto">
              <a:xfrm rot="4585124">
                <a:off x="1200" y="1392"/>
                <a:ext cx="336" cy="240"/>
                <a:chOff x="2736" y="2496"/>
                <a:chExt cx="336" cy="240"/>
              </a:xfrm>
            </p:grpSpPr>
            <p:sp>
              <p:nvSpPr>
                <p:cNvPr id="12347" name="Oval 437"/>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48" name="Oval 438"/>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44" name="Group 439"/>
              <p:cNvGrpSpPr>
                <a:grpSpLocks/>
              </p:cNvGrpSpPr>
              <p:nvPr/>
            </p:nvGrpSpPr>
            <p:grpSpPr bwMode="auto">
              <a:xfrm rot="-608967">
                <a:off x="2640" y="528"/>
                <a:ext cx="336" cy="240"/>
                <a:chOff x="2736" y="2496"/>
                <a:chExt cx="336" cy="240"/>
              </a:xfrm>
            </p:grpSpPr>
            <p:sp>
              <p:nvSpPr>
                <p:cNvPr id="12345" name="Oval 440"/>
                <p:cNvSpPr>
                  <a:spLocks noChangeArrowheads="1"/>
                </p:cNvSpPr>
                <p:nvPr/>
              </p:nvSpPr>
              <p:spPr bwMode="auto">
                <a:xfrm>
                  <a:off x="2736" y="2496"/>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46" name="Oval 441"/>
                <p:cNvSpPr>
                  <a:spLocks noChangeArrowheads="1"/>
                </p:cNvSpPr>
                <p:nvPr/>
              </p:nvSpPr>
              <p:spPr bwMode="auto">
                <a:xfrm>
                  <a:off x="2880" y="2544"/>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7" name="Group 442"/>
            <p:cNvGrpSpPr>
              <a:grpSpLocks/>
            </p:cNvGrpSpPr>
            <p:nvPr/>
          </p:nvGrpSpPr>
          <p:grpSpPr bwMode="auto">
            <a:xfrm rot="-821901">
              <a:off x="1387" y="2654"/>
              <a:ext cx="3461" cy="1215"/>
              <a:chOff x="1536" y="2544"/>
              <a:chExt cx="3216" cy="1296"/>
            </a:xfrm>
          </p:grpSpPr>
          <p:grpSp>
            <p:nvGrpSpPr>
              <p:cNvPr id="12337" name="Group 443"/>
              <p:cNvGrpSpPr>
                <a:grpSpLocks/>
              </p:cNvGrpSpPr>
              <p:nvPr/>
            </p:nvGrpSpPr>
            <p:grpSpPr bwMode="auto">
              <a:xfrm>
                <a:off x="1536" y="3600"/>
                <a:ext cx="336" cy="240"/>
                <a:chOff x="1584" y="2352"/>
                <a:chExt cx="336" cy="240"/>
              </a:xfrm>
            </p:grpSpPr>
            <p:sp>
              <p:nvSpPr>
                <p:cNvPr id="12341" name="Oval 444"/>
                <p:cNvSpPr>
                  <a:spLocks noChangeArrowheads="1"/>
                </p:cNvSpPr>
                <p:nvPr/>
              </p:nvSpPr>
              <p:spPr bwMode="auto">
                <a:xfrm>
                  <a:off x="1584" y="2352"/>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42" name="Oval 445"/>
                <p:cNvSpPr>
                  <a:spLocks noChangeArrowheads="1"/>
                </p:cNvSpPr>
                <p:nvPr/>
              </p:nvSpPr>
              <p:spPr bwMode="auto">
                <a:xfrm>
                  <a:off x="1728" y="2400"/>
                  <a:ext cx="192" cy="19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38" name="Group 446"/>
              <p:cNvGrpSpPr>
                <a:grpSpLocks/>
              </p:cNvGrpSpPr>
              <p:nvPr/>
            </p:nvGrpSpPr>
            <p:grpSpPr bwMode="auto">
              <a:xfrm rot="-2024627">
                <a:off x="4416" y="2544"/>
                <a:ext cx="336" cy="240"/>
                <a:chOff x="1584" y="2352"/>
                <a:chExt cx="336" cy="240"/>
              </a:xfrm>
            </p:grpSpPr>
            <p:sp>
              <p:nvSpPr>
                <p:cNvPr id="12339" name="Oval 447"/>
                <p:cNvSpPr>
                  <a:spLocks noChangeArrowheads="1"/>
                </p:cNvSpPr>
                <p:nvPr/>
              </p:nvSpPr>
              <p:spPr bwMode="auto">
                <a:xfrm>
                  <a:off x="1584" y="2352"/>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40" name="Oval 448"/>
                <p:cNvSpPr>
                  <a:spLocks noChangeArrowheads="1"/>
                </p:cNvSpPr>
                <p:nvPr/>
              </p:nvSpPr>
              <p:spPr bwMode="auto">
                <a:xfrm>
                  <a:off x="1728" y="2400"/>
                  <a:ext cx="192" cy="192"/>
                </a:xfrm>
                <a:prstGeom prst="ellipse">
                  <a:avLst/>
                </a:prstGeom>
                <a:solidFill>
                  <a:srgbClr val="CCFF3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2328" name="Group 449"/>
            <p:cNvGrpSpPr>
              <a:grpSpLocks/>
            </p:cNvGrpSpPr>
            <p:nvPr/>
          </p:nvGrpSpPr>
          <p:grpSpPr bwMode="auto">
            <a:xfrm rot="-823870">
              <a:off x="2160" y="1277"/>
              <a:ext cx="853" cy="815"/>
              <a:chOff x="1824" y="1200"/>
              <a:chExt cx="912" cy="1008"/>
            </a:xfrm>
          </p:grpSpPr>
          <p:grpSp>
            <p:nvGrpSpPr>
              <p:cNvPr id="12329" name="Group 450"/>
              <p:cNvGrpSpPr>
                <a:grpSpLocks/>
              </p:cNvGrpSpPr>
              <p:nvPr/>
            </p:nvGrpSpPr>
            <p:grpSpPr bwMode="auto">
              <a:xfrm>
                <a:off x="1990" y="1488"/>
                <a:ext cx="461" cy="477"/>
                <a:chOff x="1990" y="1488"/>
                <a:chExt cx="461" cy="477"/>
              </a:xfrm>
            </p:grpSpPr>
            <p:grpSp>
              <p:nvGrpSpPr>
                <p:cNvPr id="12331" name="Group 451"/>
                <p:cNvGrpSpPr>
                  <a:grpSpLocks/>
                </p:cNvGrpSpPr>
                <p:nvPr/>
              </p:nvGrpSpPr>
              <p:grpSpPr bwMode="auto">
                <a:xfrm>
                  <a:off x="1990" y="1687"/>
                  <a:ext cx="387" cy="278"/>
                  <a:chOff x="1584" y="2352"/>
                  <a:chExt cx="336" cy="240"/>
                </a:xfrm>
              </p:grpSpPr>
              <p:sp>
                <p:nvSpPr>
                  <p:cNvPr id="12335" name="Oval 452"/>
                  <p:cNvSpPr>
                    <a:spLocks noChangeArrowheads="1"/>
                  </p:cNvSpPr>
                  <p:nvPr/>
                </p:nvSpPr>
                <p:spPr bwMode="auto">
                  <a:xfrm>
                    <a:off x="1584" y="2352"/>
                    <a:ext cx="192" cy="192"/>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36" name="Oval 453"/>
                  <p:cNvSpPr>
                    <a:spLocks noChangeArrowheads="1"/>
                  </p:cNvSpPr>
                  <p:nvPr/>
                </p:nvSpPr>
                <p:spPr bwMode="auto">
                  <a:xfrm>
                    <a:off x="1728" y="2400"/>
                    <a:ext cx="192" cy="192"/>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2332" name="Group 454"/>
                <p:cNvGrpSpPr>
                  <a:grpSpLocks/>
                </p:cNvGrpSpPr>
                <p:nvPr/>
              </p:nvGrpSpPr>
              <p:grpSpPr bwMode="auto">
                <a:xfrm rot="-1490793">
                  <a:off x="2064" y="1488"/>
                  <a:ext cx="387" cy="278"/>
                  <a:chOff x="1584" y="2352"/>
                  <a:chExt cx="336" cy="240"/>
                </a:xfrm>
              </p:grpSpPr>
              <p:sp>
                <p:nvSpPr>
                  <p:cNvPr id="12333" name="Oval 455"/>
                  <p:cNvSpPr>
                    <a:spLocks noChangeArrowheads="1"/>
                  </p:cNvSpPr>
                  <p:nvPr/>
                </p:nvSpPr>
                <p:spPr bwMode="auto">
                  <a:xfrm>
                    <a:off x="1584" y="2352"/>
                    <a:ext cx="192" cy="192"/>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2334" name="Oval 456"/>
                  <p:cNvSpPr>
                    <a:spLocks noChangeArrowheads="1"/>
                  </p:cNvSpPr>
                  <p:nvPr/>
                </p:nvSpPr>
                <p:spPr bwMode="auto">
                  <a:xfrm>
                    <a:off x="1728" y="2400"/>
                    <a:ext cx="192" cy="192"/>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sp>
            <p:nvSpPr>
              <p:cNvPr id="12330" name="AutoShape 457"/>
              <p:cNvSpPr>
                <a:spLocks noChangeArrowheads="1"/>
              </p:cNvSpPr>
              <p:nvPr/>
            </p:nvSpPr>
            <p:spPr bwMode="auto">
              <a:xfrm>
                <a:off x="1824" y="1200"/>
                <a:ext cx="912" cy="1008"/>
              </a:xfrm>
              <a:prstGeom prst="irregularSeal2">
                <a:avLst/>
              </a:prstGeom>
              <a:noFill/>
              <a:ln w="28575">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81"/>
                                        </p:tgtEl>
                                        <p:attrNameLst>
                                          <p:attrName>style.visibility</p:attrName>
                                        </p:attrNameLst>
                                      </p:cBhvr>
                                      <p:to>
                                        <p:strVal val="visible"/>
                                      </p:to>
                                    </p:set>
                                    <p:animEffect transition="in" filter="dissolve">
                                      <p:cBhvr>
                                        <p:cTn id="7" dur="500"/>
                                        <p:tgtEl>
                                          <p:spTgt spid="21581"/>
                                        </p:tgtEl>
                                      </p:cBhvr>
                                    </p:animEffect>
                                  </p:childTnLst>
                                </p:cTn>
                              </p:par>
                            </p:childTnLst>
                          </p:cTn>
                        </p:par>
                        <p:par>
                          <p:cTn id="8" fill="hold" nodeType="afterGroup">
                            <p:stCondLst>
                              <p:cond delay="500"/>
                            </p:stCondLst>
                            <p:childTnLst>
                              <p:par>
                                <p:cTn id="9" presetID="22" presetClass="entr" presetSubtype="8" fill="hold" nodeType="afterEffect">
                                  <p:stCondLst>
                                    <p:cond delay="1000"/>
                                  </p:stCondLst>
                                  <p:childTnLst>
                                    <p:set>
                                      <p:cBhvr>
                                        <p:cTn id="10" dur="1" fill="hold">
                                          <p:stCondLst>
                                            <p:cond delay="0"/>
                                          </p:stCondLst>
                                        </p:cTn>
                                        <p:tgtEl>
                                          <p:spTgt spid="21742"/>
                                        </p:tgtEl>
                                        <p:attrNameLst>
                                          <p:attrName>style.visibility</p:attrName>
                                        </p:attrNameLst>
                                      </p:cBhvr>
                                      <p:to>
                                        <p:strVal val="visible"/>
                                      </p:to>
                                    </p:set>
                                    <p:animEffect transition="in" filter="wipe(left)">
                                      <p:cBhvr>
                                        <p:cTn id="11" dur="500"/>
                                        <p:tgtEl>
                                          <p:spTgt spid="21742"/>
                                        </p:tgtEl>
                                      </p:cBhvr>
                                    </p:animEffect>
                                  </p:childTnLst>
                                </p:cTn>
                              </p:par>
                            </p:childTnLst>
                          </p:cTn>
                        </p:par>
                        <p:par>
                          <p:cTn id="12" fill="hold" nodeType="afterGroup">
                            <p:stCondLst>
                              <p:cond delay="2000"/>
                            </p:stCondLst>
                            <p:childTnLst>
                              <p:par>
                                <p:cTn id="13" presetID="22" presetClass="entr" presetSubtype="8" fill="hold" nodeType="afterEffect">
                                  <p:stCondLst>
                                    <p:cond delay="1000"/>
                                  </p:stCondLst>
                                  <p:childTnLst>
                                    <p:set>
                                      <p:cBhvr>
                                        <p:cTn id="14" dur="1" fill="hold">
                                          <p:stCondLst>
                                            <p:cond delay="0"/>
                                          </p:stCondLst>
                                        </p:cTn>
                                        <p:tgtEl>
                                          <p:spTgt spid="21741"/>
                                        </p:tgtEl>
                                        <p:attrNameLst>
                                          <p:attrName>style.visibility</p:attrName>
                                        </p:attrNameLst>
                                      </p:cBhvr>
                                      <p:to>
                                        <p:strVal val="visible"/>
                                      </p:to>
                                    </p:set>
                                    <p:animEffect transition="in" filter="wipe(left)">
                                      <p:cBhvr>
                                        <p:cTn id="15" dur="500"/>
                                        <p:tgtEl>
                                          <p:spTgt spid="21741"/>
                                        </p:tgtEl>
                                      </p:cBhvr>
                                    </p:animEffect>
                                  </p:childTnLst>
                                </p:cTn>
                              </p:par>
                            </p:childTnLst>
                          </p:cTn>
                        </p:par>
                        <p:par>
                          <p:cTn id="16" fill="hold" nodeType="afterGroup">
                            <p:stCondLst>
                              <p:cond delay="3500"/>
                            </p:stCondLst>
                            <p:childTnLst>
                              <p:par>
                                <p:cTn id="17" presetID="1" presetClass="entr" presetSubtype="0" fill="hold" grpId="0" nodeType="afterEffect">
                                  <p:stCondLst>
                                    <p:cond delay="1000"/>
                                  </p:stCondLst>
                                  <p:childTnLst>
                                    <p:set>
                                      <p:cBhvr>
                                        <p:cTn id="18" dur="1" fill="hold">
                                          <p:stCondLst>
                                            <p:cond delay="499"/>
                                          </p:stCondLst>
                                        </p:cTn>
                                        <p:tgtEl>
                                          <p:spTgt spid="21740"/>
                                        </p:tgtEl>
                                        <p:attrNameLst>
                                          <p:attrName>style.visibility</p:attrName>
                                        </p:attrNameLst>
                                      </p:cBhvr>
                                      <p:to>
                                        <p:strVal val="visible"/>
                                      </p:to>
                                    </p:set>
                                  </p:childTnLst>
                                </p:cTn>
                              </p:par>
                            </p:childTnLst>
                          </p:cTn>
                        </p:par>
                        <p:par>
                          <p:cTn id="19" fill="hold" nodeType="afterGroup">
                            <p:stCondLst>
                              <p:cond delay="5000"/>
                            </p:stCondLst>
                            <p:childTnLst>
                              <p:par>
                                <p:cTn id="20" presetID="9" presetClass="entr" presetSubtype="0" fill="hold" nodeType="afterEffect">
                                  <p:stCondLst>
                                    <p:cond delay="0"/>
                                  </p:stCondLst>
                                  <p:childTnLst>
                                    <p:set>
                                      <p:cBhvr>
                                        <p:cTn id="21" dur="1" fill="hold">
                                          <p:stCondLst>
                                            <p:cond delay="0"/>
                                          </p:stCondLst>
                                        </p:cTn>
                                        <p:tgtEl>
                                          <p:spTgt spid="21548"/>
                                        </p:tgtEl>
                                        <p:attrNameLst>
                                          <p:attrName>style.visibility</p:attrName>
                                        </p:attrNameLst>
                                      </p:cBhvr>
                                      <p:to>
                                        <p:strVal val="visible"/>
                                      </p:to>
                                    </p:set>
                                    <p:animEffect transition="in" filter="dissolve">
                                      <p:cBhvr>
                                        <p:cTn id="22" dur="500"/>
                                        <p:tgtEl>
                                          <p:spTgt spid="21548"/>
                                        </p:tgtEl>
                                      </p:cBhvr>
                                    </p:animEffect>
                                  </p:childTnLst>
                                  <p:subTnLst>
                                    <p:set>
                                      <p:cBhvr override="childStyle">
                                        <p:cTn dur="1" fill="hold" display="0" masterRel="nextClick" afterEffect="1"/>
                                        <p:tgtEl>
                                          <p:spTgt spid="21548"/>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11" presetClass="entr" presetSubtype="0" fill="hold" nodeType="clickEffect">
                                  <p:stCondLst>
                                    <p:cond delay="0"/>
                                  </p:stCondLst>
                                  <p:childTnLst>
                                    <p:set>
                                      <p:cBhvr>
                                        <p:cTn id="26" dur="500">
                                          <p:stCondLst>
                                            <p:cond delay="0"/>
                                          </p:stCondLst>
                                        </p:cTn>
                                        <p:tgtEl>
                                          <p:spTgt spid="21635"/>
                                        </p:tgtEl>
                                        <p:attrNameLst>
                                          <p:attrName>style.visibility</p:attrName>
                                        </p:attrNameLst>
                                      </p:cBhvr>
                                      <p:to>
                                        <p:strVal val="visible"/>
                                      </p:to>
                                    </p:set>
                                  </p:childTnLst>
                                </p:cTn>
                              </p:par>
                            </p:childTnLst>
                          </p:cTn>
                        </p:par>
                        <p:par>
                          <p:cTn id="27" fill="hold" nodeType="afterGroup">
                            <p:stCondLst>
                              <p:cond delay="500"/>
                            </p:stCondLst>
                            <p:childTnLst>
                              <p:par>
                                <p:cTn id="28" presetID="11" presetClass="entr" presetSubtype="0" fill="hold" nodeType="afterEffect">
                                  <p:stCondLst>
                                    <p:cond delay="0"/>
                                  </p:stCondLst>
                                  <p:childTnLst>
                                    <p:set>
                                      <p:cBhvr>
                                        <p:cTn id="29" dur="500">
                                          <p:stCondLst>
                                            <p:cond delay="0"/>
                                          </p:stCondLst>
                                        </p:cTn>
                                        <p:tgtEl>
                                          <p:spTgt spid="21636"/>
                                        </p:tgtEl>
                                        <p:attrNameLst>
                                          <p:attrName>style.visibility</p:attrName>
                                        </p:attrNameLst>
                                      </p:cBhvr>
                                      <p:to>
                                        <p:strVal val="visible"/>
                                      </p:to>
                                    </p:set>
                                  </p:childTnLst>
                                </p:cTn>
                              </p:par>
                            </p:childTnLst>
                          </p:cTn>
                        </p:par>
                        <p:par>
                          <p:cTn id="30" fill="hold" nodeType="afterGroup">
                            <p:stCondLst>
                              <p:cond delay="1000"/>
                            </p:stCondLst>
                            <p:childTnLst>
                              <p:par>
                                <p:cTn id="31" presetID="11" presetClass="entr" presetSubtype="0" fill="hold" nodeType="afterEffect">
                                  <p:stCondLst>
                                    <p:cond delay="0"/>
                                  </p:stCondLst>
                                  <p:childTnLst>
                                    <p:set>
                                      <p:cBhvr>
                                        <p:cTn id="32" dur="500">
                                          <p:stCondLst>
                                            <p:cond delay="0"/>
                                          </p:stCondLst>
                                        </p:cTn>
                                        <p:tgtEl>
                                          <p:spTgt spid="21506"/>
                                        </p:tgtEl>
                                        <p:attrNameLst>
                                          <p:attrName>style.visibility</p:attrName>
                                        </p:attrNameLst>
                                      </p:cBhvr>
                                      <p:to>
                                        <p:strVal val="visible"/>
                                      </p:to>
                                    </p:set>
                                  </p:childTnLst>
                                </p:cTn>
                              </p:par>
                            </p:childTnLst>
                          </p:cTn>
                        </p:par>
                        <p:par>
                          <p:cTn id="33" fill="hold" nodeType="afterGroup">
                            <p:stCondLst>
                              <p:cond delay="1500"/>
                            </p:stCondLst>
                            <p:childTnLst>
                              <p:par>
                                <p:cTn id="34" presetID="11" presetClass="entr" presetSubtype="0" fill="hold" nodeType="afterEffect">
                                  <p:stCondLst>
                                    <p:cond delay="0"/>
                                  </p:stCondLst>
                                  <p:childTnLst>
                                    <p:set>
                                      <p:cBhvr>
                                        <p:cTn id="35" dur="500">
                                          <p:stCondLst>
                                            <p:cond delay="0"/>
                                          </p:stCondLst>
                                        </p:cTn>
                                        <p:tgtEl>
                                          <p:spTgt spid="21637"/>
                                        </p:tgtEl>
                                        <p:attrNameLst>
                                          <p:attrName>style.visibility</p:attrName>
                                        </p:attrNameLst>
                                      </p:cBhvr>
                                      <p:to>
                                        <p:strVal val="visible"/>
                                      </p:to>
                                    </p:set>
                                  </p:childTnLst>
                                </p:cTn>
                              </p:par>
                            </p:childTnLst>
                          </p:cTn>
                        </p:par>
                        <p:par>
                          <p:cTn id="36" fill="hold" nodeType="afterGroup">
                            <p:stCondLst>
                              <p:cond delay="2000"/>
                            </p:stCondLst>
                            <p:childTnLst>
                              <p:par>
                                <p:cTn id="37" presetID="11" presetClass="entr" presetSubtype="0" fill="hold" nodeType="afterEffect">
                                  <p:stCondLst>
                                    <p:cond delay="0"/>
                                  </p:stCondLst>
                                  <p:childTnLst>
                                    <p:set>
                                      <p:cBhvr>
                                        <p:cTn id="38" dur="500">
                                          <p:stCondLst>
                                            <p:cond delay="0"/>
                                          </p:stCondLst>
                                        </p:cTn>
                                        <p:tgtEl>
                                          <p:spTgt spid="21638"/>
                                        </p:tgtEl>
                                        <p:attrNameLst>
                                          <p:attrName>style.visibility</p:attrName>
                                        </p:attrNameLst>
                                      </p:cBhvr>
                                      <p:to>
                                        <p:strVal val="visible"/>
                                      </p:to>
                                    </p:set>
                                  </p:childTnLst>
                                </p:cTn>
                              </p:par>
                            </p:childTnLst>
                          </p:cTn>
                        </p:par>
                        <p:par>
                          <p:cTn id="39" fill="hold" nodeType="afterGroup">
                            <p:stCondLst>
                              <p:cond delay="2500"/>
                            </p:stCondLst>
                            <p:childTnLst>
                              <p:par>
                                <p:cTn id="40" presetID="11" presetClass="entr" presetSubtype="0" fill="hold" nodeType="afterEffect">
                                  <p:stCondLst>
                                    <p:cond delay="0"/>
                                  </p:stCondLst>
                                  <p:childTnLst>
                                    <p:set>
                                      <p:cBhvr>
                                        <p:cTn id="41" dur="500">
                                          <p:stCondLst>
                                            <p:cond delay="0"/>
                                          </p:stCondLst>
                                        </p:cTn>
                                        <p:tgtEl>
                                          <p:spTgt spid="21520"/>
                                        </p:tgtEl>
                                        <p:attrNameLst>
                                          <p:attrName>style.visibility</p:attrName>
                                        </p:attrNameLst>
                                      </p:cBhvr>
                                      <p:to>
                                        <p:strVal val="visible"/>
                                      </p:to>
                                    </p:set>
                                  </p:childTnLst>
                                </p:cTn>
                              </p:par>
                            </p:childTnLst>
                          </p:cTn>
                        </p:par>
                        <p:par>
                          <p:cTn id="42" fill="hold" nodeType="afterGroup">
                            <p:stCondLst>
                              <p:cond delay="3000"/>
                            </p:stCondLst>
                            <p:childTnLst>
                              <p:par>
                                <p:cTn id="43" presetID="11" presetClass="entr" presetSubtype="0" fill="hold" nodeType="afterEffect">
                                  <p:stCondLst>
                                    <p:cond delay="0"/>
                                  </p:stCondLst>
                                  <p:childTnLst>
                                    <p:set>
                                      <p:cBhvr>
                                        <p:cTn id="44" dur="500">
                                          <p:stCondLst>
                                            <p:cond delay="0"/>
                                          </p:stCondLst>
                                        </p:cTn>
                                        <p:tgtEl>
                                          <p:spTgt spid="21639"/>
                                        </p:tgtEl>
                                        <p:attrNameLst>
                                          <p:attrName>style.visibility</p:attrName>
                                        </p:attrNameLst>
                                      </p:cBhvr>
                                      <p:to>
                                        <p:strVal val="visible"/>
                                      </p:to>
                                    </p:set>
                                  </p:childTnLst>
                                </p:cTn>
                              </p:par>
                            </p:childTnLst>
                          </p:cTn>
                        </p:par>
                        <p:par>
                          <p:cTn id="45" fill="hold" nodeType="afterGroup">
                            <p:stCondLst>
                              <p:cond delay="3500"/>
                            </p:stCondLst>
                            <p:childTnLst>
                              <p:par>
                                <p:cTn id="46" presetID="11" presetClass="entr" presetSubtype="0" fill="hold" nodeType="afterEffect">
                                  <p:stCondLst>
                                    <p:cond delay="0"/>
                                  </p:stCondLst>
                                  <p:childTnLst>
                                    <p:set>
                                      <p:cBhvr>
                                        <p:cTn id="47" dur="500">
                                          <p:stCondLst>
                                            <p:cond delay="0"/>
                                          </p:stCondLst>
                                        </p:cTn>
                                        <p:tgtEl>
                                          <p:spTgt spid="21640"/>
                                        </p:tgtEl>
                                        <p:attrNameLst>
                                          <p:attrName>style.visibility</p:attrName>
                                        </p:attrNameLst>
                                      </p:cBhvr>
                                      <p:to>
                                        <p:strVal val="visible"/>
                                      </p:to>
                                    </p:set>
                                  </p:childTnLst>
                                </p:cTn>
                              </p:par>
                            </p:childTnLst>
                          </p:cTn>
                        </p:par>
                        <p:par>
                          <p:cTn id="48" fill="hold" nodeType="afterGroup">
                            <p:stCondLst>
                              <p:cond delay="4000"/>
                            </p:stCondLst>
                            <p:childTnLst>
                              <p:par>
                                <p:cTn id="49" presetID="11" presetClass="entr" presetSubtype="0" fill="hold" nodeType="afterEffect">
                                  <p:stCondLst>
                                    <p:cond delay="0"/>
                                  </p:stCondLst>
                                  <p:childTnLst>
                                    <p:set>
                                      <p:cBhvr>
                                        <p:cTn id="50" dur="500">
                                          <p:stCondLst>
                                            <p:cond delay="0"/>
                                          </p:stCondLst>
                                        </p:cTn>
                                        <p:tgtEl>
                                          <p:spTgt spid="21513"/>
                                        </p:tgtEl>
                                        <p:attrNameLst>
                                          <p:attrName>style.visibility</p:attrName>
                                        </p:attrNameLst>
                                      </p:cBhvr>
                                      <p:to>
                                        <p:strVal val="visible"/>
                                      </p:to>
                                    </p:set>
                                  </p:childTnLst>
                                </p:cTn>
                              </p:par>
                            </p:childTnLst>
                          </p:cTn>
                        </p:par>
                        <p:par>
                          <p:cTn id="51" fill="hold" nodeType="afterGroup">
                            <p:stCondLst>
                              <p:cond delay="4500"/>
                            </p:stCondLst>
                            <p:childTnLst>
                              <p:par>
                                <p:cTn id="52" presetID="11" presetClass="entr" presetSubtype="0" fill="hold" nodeType="afterEffect">
                                  <p:stCondLst>
                                    <p:cond delay="0"/>
                                  </p:stCondLst>
                                  <p:childTnLst>
                                    <p:set>
                                      <p:cBhvr>
                                        <p:cTn id="53" dur="500">
                                          <p:stCondLst>
                                            <p:cond delay="0"/>
                                          </p:stCondLst>
                                        </p:cTn>
                                        <p:tgtEl>
                                          <p:spTgt spid="21680"/>
                                        </p:tgtEl>
                                        <p:attrNameLst>
                                          <p:attrName>style.visibility</p:attrName>
                                        </p:attrNameLst>
                                      </p:cBhvr>
                                      <p:to>
                                        <p:strVal val="visible"/>
                                      </p:to>
                                    </p:set>
                                  </p:childTnLst>
                                </p:cTn>
                              </p:par>
                            </p:childTnLst>
                          </p:cTn>
                        </p:par>
                        <p:par>
                          <p:cTn id="54" fill="hold" nodeType="afterGroup">
                            <p:stCondLst>
                              <p:cond delay="5000"/>
                            </p:stCondLst>
                            <p:childTnLst>
                              <p:par>
                                <p:cTn id="55" presetID="11" presetClass="entr" presetSubtype="0" fill="hold" nodeType="afterEffect">
                                  <p:stCondLst>
                                    <p:cond delay="0"/>
                                  </p:stCondLst>
                                  <p:childTnLst>
                                    <p:set>
                                      <p:cBhvr>
                                        <p:cTn id="56" dur="500">
                                          <p:stCondLst>
                                            <p:cond delay="0"/>
                                          </p:stCondLst>
                                        </p:cTn>
                                        <p:tgtEl>
                                          <p:spTgt spid="21679"/>
                                        </p:tgtEl>
                                        <p:attrNameLst>
                                          <p:attrName>style.visibility</p:attrName>
                                        </p:attrNameLst>
                                      </p:cBhvr>
                                      <p:to>
                                        <p:strVal val="visible"/>
                                      </p:to>
                                    </p:set>
                                  </p:childTnLst>
                                </p:cTn>
                              </p:par>
                            </p:childTnLst>
                          </p:cTn>
                        </p:par>
                        <p:par>
                          <p:cTn id="57" fill="hold" nodeType="afterGroup">
                            <p:stCondLst>
                              <p:cond delay="5500"/>
                            </p:stCondLst>
                            <p:childTnLst>
                              <p:par>
                                <p:cTn id="58" presetID="11" presetClass="entr" presetSubtype="0" fill="hold" nodeType="afterEffect">
                                  <p:stCondLst>
                                    <p:cond delay="0"/>
                                  </p:stCondLst>
                                  <p:childTnLst>
                                    <p:set>
                                      <p:cBhvr>
                                        <p:cTn id="59" dur="500">
                                          <p:stCondLst>
                                            <p:cond delay="0"/>
                                          </p:stCondLst>
                                        </p:cTn>
                                        <p:tgtEl>
                                          <p:spTgt spid="21555"/>
                                        </p:tgtEl>
                                        <p:attrNameLst>
                                          <p:attrName>style.visibility</p:attrName>
                                        </p:attrNameLst>
                                      </p:cBhvr>
                                      <p:to>
                                        <p:strVal val="visible"/>
                                      </p:to>
                                    </p:set>
                                  </p:childTnLst>
                                  <p:subTnLst>
                                    <p:audio>
                                      <p:cMediaNode>
                                        <p:cTn display="0" masterRel="sameClick">
                                          <p:stCondLst>
                                            <p:cond evt="begin" delay="0">
                                              <p:tn val="58"/>
                                            </p:cond>
                                          </p:stCondLst>
                                          <p:endCondLst>
                                            <p:cond evt="onStopAudio" delay="0">
                                              <p:tgtEl>
                                                <p:sldTgt/>
                                              </p:tgtEl>
                                            </p:cond>
                                          </p:endCondLst>
                                        </p:cTn>
                                        <p:tgtEl>
                                          <p:sndTgt r:embed="rId4" name="LASER.WAV"/>
                                        </p:tgtEl>
                                      </p:cMediaNode>
                                    </p:audio>
                                  </p:subTnLst>
                                </p:cTn>
                              </p:par>
                            </p:childTnLst>
                          </p:cTn>
                        </p:par>
                        <p:par>
                          <p:cTn id="60" fill="hold" nodeType="afterGroup">
                            <p:stCondLst>
                              <p:cond delay="6000"/>
                            </p:stCondLst>
                            <p:childTnLst>
                              <p:par>
                                <p:cTn id="61" presetID="11" presetClass="entr" presetSubtype="0" fill="hold" nodeType="afterEffect">
                                  <p:stCondLst>
                                    <p:cond delay="0"/>
                                  </p:stCondLst>
                                  <p:childTnLst>
                                    <p:set>
                                      <p:cBhvr>
                                        <p:cTn id="62" dur="500">
                                          <p:stCondLst>
                                            <p:cond delay="0"/>
                                          </p:stCondLst>
                                        </p:cTn>
                                        <p:tgtEl>
                                          <p:spTgt spid="21727"/>
                                        </p:tgtEl>
                                        <p:attrNameLst>
                                          <p:attrName>style.visibility</p:attrName>
                                        </p:attrNameLst>
                                      </p:cBhvr>
                                      <p:to>
                                        <p:strVal val="visible"/>
                                      </p:to>
                                    </p:set>
                                  </p:childTnLst>
                                </p:cTn>
                              </p:par>
                            </p:childTnLst>
                          </p:cTn>
                        </p:par>
                        <p:par>
                          <p:cTn id="63" fill="hold" nodeType="afterGroup">
                            <p:stCondLst>
                              <p:cond delay="6500"/>
                            </p:stCondLst>
                            <p:childTnLst>
                              <p:par>
                                <p:cTn id="64" presetID="11" presetClass="entr" presetSubtype="0" fill="hold" nodeType="afterEffect">
                                  <p:stCondLst>
                                    <p:cond delay="0"/>
                                  </p:stCondLst>
                                  <p:childTnLst>
                                    <p:set>
                                      <p:cBhvr>
                                        <p:cTn id="65" dur="500">
                                          <p:stCondLst>
                                            <p:cond delay="0"/>
                                          </p:stCondLst>
                                        </p:cTn>
                                        <p:tgtEl>
                                          <p:spTgt spid="21527"/>
                                        </p:tgtEl>
                                        <p:attrNameLst>
                                          <p:attrName>style.visibility</p:attrName>
                                        </p:attrNameLst>
                                      </p:cBhvr>
                                      <p:to>
                                        <p:strVal val="visible"/>
                                      </p:to>
                                    </p:set>
                                  </p:childTnLst>
                                </p:cTn>
                              </p:par>
                            </p:childTnLst>
                          </p:cTn>
                        </p:par>
                        <p:par>
                          <p:cTn id="66" fill="hold" nodeType="afterGroup">
                            <p:stCondLst>
                              <p:cond delay="7000"/>
                            </p:stCondLst>
                            <p:childTnLst>
                              <p:par>
                                <p:cTn id="67" presetID="11" presetClass="entr" presetSubtype="0" fill="hold" nodeType="afterEffect">
                                  <p:stCondLst>
                                    <p:cond delay="0"/>
                                  </p:stCondLst>
                                  <p:childTnLst>
                                    <p:set>
                                      <p:cBhvr>
                                        <p:cTn id="68" dur="500">
                                          <p:stCondLst>
                                            <p:cond delay="0"/>
                                          </p:stCondLst>
                                        </p:cTn>
                                        <p:tgtEl>
                                          <p:spTgt spid="21723"/>
                                        </p:tgtEl>
                                        <p:attrNameLst>
                                          <p:attrName>style.visibility</p:attrName>
                                        </p:attrNameLst>
                                      </p:cBhvr>
                                      <p:to>
                                        <p:strVal val="visible"/>
                                      </p:to>
                                    </p:set>
                                  </p:childTnLst>
                                </p:cTn>
                              </p:par>
                            </p:childTnLst>
                          </p:cTn>
                        </p:par>
                        <p:par>
                          <p:cTn id="69" fill="hold" nodeType="afterGroup">
                            <p:stCondLst>
                              <p:cond delay="7500"/>
                            </p:stCondLst>
                            <p:childTnLst>
                              <p:par>
                                <p:cTn id="70" presetID="11" presetClass="entr" presetSubtype="0" fill="hold" nodeType="afterEffect">
                                  <p:stCondLst>
                                    <p:cond delay="0"/>
                                  </p:stCondLst>
                                  <p:childTnLst>
                                    <p:set>
                                      <p:cBhvr>
                                        <p:cTn id="71" dur="500">
                                          <p:stCondLst>
                                            <p:cond delay="0"/>
                                          </p:stCondLst>
                                        </p:cTn>
                                        <p:tgtEl>
                                          <p:spTgt spid="21724"/>
                                        </p:tgtEl>
                                        <p:attrNameLst>
                                          <p:attrName>style.visibility</p:attrName>
                                        </p:attrNameLst>
                                      </p:cBhvr>
                                      <p:to>
                                        <p:strVal val="visible"/>
                                      </p:to>
                                    </p:set>
                                  </p:childTnLst>
                                </p:cTn>
                              </p:par>
                            </p:childTnLst>
                          </p:cTn>
                        </p:par>
                        <p:par>
                          <p:cTn id="72" fill="hold" nodeType="afterGroup">
                            <p:stCondLst>
                              <p:cond delay="8000"/>
                            </p:stCondLst>
                            <p:childTnLst>
                              <p:par>
                                <p:cTn id="73" presetID="11" presetClass="entr" presetSubtype="0" fill="hold" nodeType="afterEffect">
                                  <p:stCondLst>
                                    <p:cond delay="0"/>
                                  </p:stCondLst>
                                  <p:childTnLst>
                                    <p:set>
                                      <p:cBhvr>
                                        <p:cTn id="74" dur="500">
                                          <p:stCondLst>
                                            <p:cond delay="0"/>
                                          </p:stCondLst>
                                        </p:cTn>
                                        <p:tgtEl>
                                          <p:spTgt spid="21534"/>
                                        </p:tgtEl>
                                        <p:attrNameLst>
                                          <p:attrName>style.visibility</p:attrName>
                                        </p:attrNameLst>
                                      </p:cBhvr>
                                      <p:to>
                                        <p:strVal val="visible"/>
                                      </p:to>
                                    </p:set>
                                  </p:childTnLst>
                                </p:cTn>
                              </p:par>
                            </p:childTnLst>
                          </p:cTn>
                        </p:par>
                        <p:par>
                          <p:cTn id="75" fill="hold" nodeType="afterGroup">
                            <p:stCondLst>
                              <p:cond delay="8500"/>
                            </p:stCondLst>
                            <p:childTnLst>
                              <p:par>
                                <p:cTn id="76" presetID="11" presetClass="entr" presetSubtype="0" fill="hold" nodeType="afterEffect">
                                  <p:stCondLst>
                                    <p:cond delay="0"/>
                                  </p:stCondLst>
                                  <p:childTnLst>
                                    <p:set>
                                      <p:cBhvr>
                                        <p:cTn id="77" dur="500">
                                          <p:stCondLst>
                                            <p:cond delay="0"/>
                                          </p:stCondLst>
                                        </p:cTn>
                                        <p:tgtEl>
                                          <p:spTgt spid="21725"/>
                                        </p:tgtEl>
                                        <p:attrNameLst>
                                          <p:attrName>style.visibility</p:attrName>
                                        </p:attrNameLst>
                                      </p:cBhvr>
                                      <p:to>
                                        <p:strVal val="visible"/>
                                      </p:to>
                                    </p:set>
                                  </p:childTnLst>
                                </p:cTn>
                              </p:par>
                            </p:childTnLst>
                          </p:cTn>
                        </p:par>
                        <p:par>
                          <p:cTn id="78" fill="hold" nodeType="afterGroup">
                            <p:stCondLst>
                              <p:cond delay="9000"/>
                            </p:stCondLst>
                            <p:childTnLst>
                              <p:par>
                                <p:cTn id="79" presetID="11" presetClass="entr" presetSubtype="0" fill="hold" nodeType="afterEffect">
                                  <p:stCondLst>
                                    <p:cond delay="0"/>
                                  </p:stCondLst>
                                  <p:childTnLst>
                                    <p:set>
                                      <p:cBhvr>
                                        <p:cTn id="80" dur="500">
                                          <p:stCondLst>
                                            <p:cond delay="0"/>
                                          </p:stCondLst>
                                        </p:cTn>
                                        <p:tgtEl>
                                          <p:spTgt spid="21726"/>
                                        </p:tgtEl>
                                        <p:attrNameLst>
                                          <p:attrName>style.visibility</p:attrName>
                                        </p:attrNameLst>
                                      </p:cBhvr>
                                      <p:to>
                                        <p:strVal val="visible"/>
                                      </p:to>
                                    </p:set>
                                  </p:childTnLst>
                                </p:cTn>
                              </p:par>
                            </p:childTnLst>
                          </p:cTn>
                        </p:par>
                        <p:par>
                          <p:cTn id="81" fill="hold" nodeType="afterGroup">
                            <p:stCondLst>
                              <p:cond delay="9500"/>
                            </p:stCondLst>
                            <p:childTnLst>
                              <p:par>
                                <p:cTn id="82" presetID="11" presetClass="entr" presetSubtype="0" fill="hold" nodeType="afterEffect">
                                  <p:stCondLst>
                                    <p:cond delay="0"/>
                                  </p:stCondLst>
                                  <p:childTnLst>
                                    <p:set>
                                      <p:cBhvr>
                                        <p:cTn id="83" dur="500">
                                          <p:stCondLst>
                                            <p:cond delay="0"/>
                                          </p:stCondLst>
                                        </p:cTn>
                                        <p:tgtEl>
                                          <p:spTgt spid="21541"/>
                                        </p:tgtEl>
                                        <p:attrNameLst>
                                          <p:attrName>style.visibility</p:attrName>
                                        </p:attrNameLst>
                                      </p:cBhvr>
                                      <p:to>
                                        <p:strVal val="visible"/>
                                      </p:to>
                                    </p:set>
                                  </p:childTnLst>
                                </p:cTn>
                              </p:par>
                            </p:childTnLst>
                          </p:cTn>
                        </p:par>
                      </p:childTnLst>
                    </p:cTn>
                  </p:par>
                  <p:par>
                    <p:cTn id="84" fill="hold" nodeType="clickPar">
                      <p:stCondLst>
                        <p:cond delay="indefinite"/>
                      </p:stCondLst>
                      <p:childTnLst>
                        <p:par>
                          <p:cTn id="85" fill="hold" nodeType="withGroup">
                            <p:stCondLst>
                              <p:cond delay="0"/>
                            </p:stCondLst>
                            <p:childTnLst>
                              <p:par>
                                <p:cTn id="86" presetID="1" presetClass="entr" presetSubtype="0" fill="hold" nodeType="clickEffect">
                                  <p:stCondLst>
                                    <p:cond delay="0"/>
                                  </p:stCondLst>
                                  <p:childTnLst>
                                    <p:set>
                                      <p:cBhvr>
                                        <p:cTn id="87" dur="1" fill="hold">
                                          <p:stCondLst>
                                            <p:cond delay="499"/>
                                          </p:stCondLst>
                                        </p:cTn>
                                        <p:tgtEl>
                                          <p:spTgt spid="21910"/>
                                        </p:tgtEl>
                                        <p:attrNameLst>
                                          <p:attrName>style.visibility</p:attrName>
                                        </p:attrNameLst>
                                      </p:cBhvr>
                                      <p:to>
                                        <p:strVal val="visible"/>
                                      </p:to>
                                    </p:set>
                                  </p:childTnLst>
                                </p:cTn>
                              </p:par>
                            </p:childTnLst>
                          </p:cTn>
                        </p:par>
                      </p:childTnLst>
                    </p:cTn>
                  </p:par>
                  <p:par>
                    <p:cTn id="88" fill="hold" nodeType="clickPar">
                      <p:stCondLst>
                        <p:cond delay="indefinite"/>
                      </p:stCondLst>
                      <p:childTnLst>
                        <p:par>
                          <p:cTn id="89" fill="hold" nodeType="withGroup">
                            <p:stCondLst>
                              <p:cond delay="0"/>
                            </p:stCondLst>
                            <p:childTnLst>
                              <p:par>
                                <p:cTn id="90" presetID="12" presetClass="entr" presetSubtype="2" fill="hold" nodeType="clickEffect">
                                  <p:stCondLst>
                                    <p:cond delay="0"/>
                                  </p:stCondLst>
                                  <p:childTnLst>
                                    <p:set>
                                      <p:cBhvr>
                                        <p:cTn id="91" dur="1" fill="hold">
                                          <p:stCondLst>
                                            <p:cond delay="0"/>
                                          </p:stCondLst>
                                        </p:cTn>
                                        <p:tgtEl>
                                          <p:spTgt spid="21736"/>
                                        </p:tgtEl>
                                        <p:attrNameLst>
                                          <p:attrName>style.visibility</p:attrName>
                                        </p:attrNameLst>
                                      </p:cBhvr>
                                      <p:to>
                                        <p:strVal val="visible"/>
                                      </p:to>
                                    </p:set>
                                    <p:anim calcmode="lin" valueType="num">
                                      <p:cBhvr additive="base">
                                        <p:cTn id="92" dur="500"/>
                                        <p:tgtEl>
                                          <p:spTgt spid="21736"/>
                                        </p:tgtEl>
                                        <p:attrNameLst>
                                          <p:attrName>ppt_x</p:attrName>
                                        </p:attrNameLst>
                                      </p:cBhvr>
                                      <p:tavLst>
                                        <p:tav tm="0">
                                          <p:val>
                                            <p:strVal val="#ppt_x+#ppt_w*1.125000"/>
                                          </p:val>
                                        </p:tav>
                                        <p:tav tm="100000">
                                          <p:val>
                                            <p:strVal val="#ppt_x"/>
                                          </p:val>
                                        </p:tav>
                                      </p:tavLst>
                                    </p:anim>
                                    <p:animEffect transition="in" filter="wipe(left)">
                                      <p:cBhvr>
                                        <p:cTn id="93" dur="500"/>
                                        <p:tgtEl>
                                          <p:spTgt spid="2173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nodeType="clickEffect">
                                  <p:stCondLst>
                                    <p:cond delay="0"/>
                                  </p:stCondLst>
                                  <p:childTnLst>
                                    <p:set>
                                      <p:cBhvr>
                                        <p:cTn id="97" dur="1" fill="hold">
                                          <p:stCondLst>
                                            <p:cond delay="0"/>
                                          </p:stCondLst>
                                        </p:cTn>
                                        <p:tgtEl>
                                          <p:spTgt spid="21735"/>
                                        </p:tgtEl>
                                        <p:attrNameLst>
                                          <p:attrName>style.visibility</p:attrName>
                                        </p:attrNameLst>
                                      </p:cBhvr>
                                      <p:to>
                                        <p:strVal val="visible"/>
                                      </p:to>
                                    </p:set>
                                    <p:anim calcmode="lin" valueType="num">
                                      <p:cBhvr additive="base">
                                        <p:cTn id="98" dur="500"/>
                                        <p:tgtEl>
                                          <p:spTgt spid="21735"/>
                                        </p:tgtEl>
                                        <p:attrNameLst>
                                          <p:attrName>ppt_y</p:attrName>
                                        </p:attrNameLst>
                                      </p:cBhvr>
                                      <p:tavLst>
                                        <p:tav tm="0">
                                          <p:val>
                                            <p:strVal val="#ppt_y+#ppt_h*1.125000"/>
                                          </p:val>
                                        </p:tav>
                                        <p:tav tm="100000">
                                          <p:val>
                                            <p:strVal val="#ppt_y"/>
                                          </p:val>
                                        </p:tav>
                                      </p:tavLst>
                                    </p:anim>
                                    <p:animEffect transition="in" filter="wipe(up)">
                                      <p:cBhvr>
                                        <p:cTn id="99" dur="500"/>
                                        <p:tgtEl>
                                          <p:spTgt spid="21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81" grpId="0" animBg="1" autoUpdateAnimBg="0"/>
      <p:bldP spid="2174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14339"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23602" name="Rectangle 50"/>
          <p:cNvSpPr>
            <a:spLocks noChangeArrowheads="1"/>
          </p:cNvSpPr>
          <p:nvPr/>
        </p:nvSpPr>
        <p:spPr bwMode="auto">
          <a:xfrm>
            <a:off x="4591050" y="2819400"/>
            <a:ext cx="4495800" cy="3962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23601" name="Rectangle 49"/>
          <p:cNvSpPr>
            <a:spLocks noChangeArrowheads="1"/>
          </p:cNvSpPr>
          <p:nvPr/>
        </p:nvSpPr>
        <p:spPr bwMode="auto">
          <a:xfrm>
            <a:off x="76200" y="2819400"/>
            <a:ext cx="4343400" cy="39624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23556" name="Freeform 4"/>
          <p:cNvSpPr>
            <a:spLocks/>
          </p:cNvSpPr>
          <p:nvPr/>
        </p:nvSpPr>
        <p:spPr bwMode="auto">
          <a:xfrm>
            <a:off x="5219700" y="3810000"/>
            <a:ext cx="3225800" cy="1939925"/>
          </a:xfrm>
          <a:custGeom>
            <a:avLst/>
            <a:gdLst>
              <a:gd name="T0" fmla="*/ 0 w 4105"/>
              <a:gd name="T1" fmla="*/ 2147483646 h 1324"/>
              <a:gd name="T2" fmla="*/ 252564031 w 4105"/>
              <a:gd name="T3" fmla="*/ 2147483646 h 1324"/>
              <a:gd name="T4" fmla="*/ 378537611 w 4105"/>
              <a:gd name="T5" fmla="*/ 2147483646 h 1324"/>
              <a:gd name="T6" fmla="*/ 460050158 w 4105"/>
              <a:gd name="T7" fmla="*/ 1708861471 h 1324"/>
              <a:gd name="T8" fmla="*/ 534151617 w 4105"/>
              <a:gd name="T9" fmla="*/ 1064818093 h 1324"/>
              <a:gd name="T10" fmla="*/ 660125197 w 4105"/>
              <a:gd name="T11" fmla="*/ 291966039 h 1324"/>
              <a:gd name="T12" fmla="*/ 808328901 w 4105"/>
              <a:gd name="T13" fmla="*/ 8587538 h 1324"/>
              <a:gd name="T14" fmla="*/ 949123087 w 4105"/>
              <a:gd name="T15" fmla="*/ 240442275 h 1324"/>
              <a:gd name="T16" fmla="*/ 1134377520 w 4105"/>
              <a:gd name="T17" fmla="*/ 1296674295 h 1324"/>
              <a:gd name="T18" fmla="*/ 1453016622 w 4105"/>
              <a:gd name="T19" fmla="*/ 2147483646 h 1324"/>
              <a:gd name="T20" fmla="*/ 1964319674 w 4105"/>
              <a:gd name="T21" fmla="*/ 2147483646 h 1324"/>
              <a:gd name="T22" fmla="*/ 2147483646 w 4105"/>
              <a:gd name="T23" fmla="*/ 2147483646 h 1324"/>
              <a:gd name="T24" fmla="*/ 2147483646 w 4105"/>
              <a:gd name="T25" fmla="*/ 2147483646 h 13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05" h="1324">
                <a:moveTo>
                  <a:pt x="0" y="1324"/>
                </a:moveTo>
                <a:cubicBezTo>
                  <a:pt x="68" y="1306"/>
                  <a:pt x="307" y="1264"/>
                  <a:pt x="409" y="1216"/>
                </a:cubicBezTo>
                <a:cubicBezTo>
                  <a:pt x="511" y="1168"/>
                  <a:pt x="557" y="1106"/>
                  <a:pt x="613" y="1036"/>
                </a:cubicBezTo>
                <a:cubicBezTo>
                  <a:pt x="669" y="966"/>
                  <a:pt x="703" y="886"/>
                  <a:pt x="745" y="796"/>
                </a:cubicBezTo>
                <a:cubicBezTo>
                  <a:pt x="787" y="706"/>
                  <a:pt x="811" y="606"/>
                  <a:pt x="865" y="496"/>
                </a:cubicBezTo>
                <a:cubicBezTo>
                  <a:pt x="919" y="386"/>
                  <a:pt x="995" y="218"/>
                  <a:pt x="1069" y="136"/>
                </a:cubicBezTo>
                <a:cubicBezTo>
                  <a:pt x="1143" y="54"/>
                  <a:pt x="1231" y="8"/>
                  <a:pt x="1309" y="4"/>
                </a:cubicBezTo>
                <a:cubicBezTo>
                  <a:pt x="1387" y="0"/>
                  <a:pt x="1449" y="12"/>
                  <a:pt x="1537" y="112"/>
                </a:cubicBezTo>
                <a:cubicBezTo>
                  <a:pt x="1625" y="212"/>
                  <a:pt x="1701" y="444"/>
                  <a:pt x="1837" y="604"/>
                </a:cubicBezTo>
                <a:cubicBezTo>
                  <a:pt x="1973" y="764"/>
                  <a:pt x="2129" y="964"/>
                  <a:pt x="2353" y="1072"/>
                </a:cubicBezTo>
                <a:cubicBezTo>
                  <a:pt x="2577" y="1180"/>
                  <a:pt x="2911" y="1214"/>
                  <a:pt x="3181" y="1252"/>
                </a:cubicBezTo>
                <a:cubicBezTo>
                  <a:pt x="3451" y="1290"/>
                  <a:pt x="3841" y="1294"/>
                  <a:pt x="3973" y="1300"/>
                </a:cubicBezTo>
                <a:cubicBezTo>
                  <a:pt x="4105" y="1306"/>
                  <a:pt x="3973" y="1290"/>
                  <a:pt x="3973" y="1288"/>
                </a:cubicBezTo>
              </a:path>
            </a:pathLst>
          </a:custGeom>
          <a:noFill/>
          <a:ln w="3810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23579" name="Group 27"/>
          <p:cNvGrpSpPr>
            <a:grpSpLocks/>
          </p:cNvGrpSpPr>
          <p:nvPr/>
        </p:nvGrpSpPr>
        <p:grpSpPr bwMode="auto">
          <a:xfrm>
            <a:off x="4533900" y="2895600"/>
            <a:ext cx="4056063" cy="3590925"/>
            <a:chOff x="2928" y="1536"/>
            <a:chExt cx="2555" cy="2310"/>
          </a:xfrm>
        </p:grpSpPr>
        <p:sp>
          <p:nvSpPr>
            <p:cNvPr id="14400" name="Freeform 6"/>
            <p:cNvSpPr>
              <a:spLocks/>
            </p:cNvSpPr>
            <p:nvPr/>
          </p:nvSpPr>
          <p:spPr bwMode="auto">
            <a:xfrm>
              <a:off x="3264" y="1536"/>
              <a:ext cx="2219" cy="1994"/>
            </a:xfrm>
            <a:custGeom>
              <a:avLst/>
              <a:gdLst>
                <a:gd name="T0" fmla="*/ 0 w 3600"/>
                <a:gd name="T1" fmla="*/ 0 h 2160"/>
                <a:gd name="T2" fmla="*/ 0 w 3600"/>
                <a:gd name="T3" fmla="*/ 1841 h 2160"/>
                <a:gd name="T4" fmla="*/ 1368 w 3600"/>
                <a:gd name="T5" fmla="*/ 1841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401" name="Text Box 7"/>
            <p:cNvSpPr txBox="1">
              <a:spLocks noChangeArrowheads="1"/>
            </p:cNvSpPr>
            <p:nvPr/>
          </p:nvSpPr>
          <p:spPr bwMode="auto">
            <a:xfrm>
              <a:off x="3408" y="3552"/>
              <a:ext cx="1686" cy="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rgbClr val="FF3300"/>
                  </a:solidFill>
                </a:rPr>
                <a:t>Energy in collision</a:t>
              </a:r>
              <a:endParaRPr lang="en-US" altLang="en-US" sz="2400" b="1"/>
            </a:p>
          </p:txBody>
        </p:sp>
        <p:sp>
          <p:nvSpPr>
            <p:cNvPr id="14402" name="Text Box 8"/>
            <p:cNvSpPr txBox="1">
              <a:spLocks noChangeArrowheads="1"/>
            </p:cNvSpPr>
            <p:nvPr/>
          </p:nvSpPr>
          <p:spPr bwMode="auto">
            <a:xfrm rot="-5399022">
              <a:off x="2238" y="2418"/>
              <a:ext cx="166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No. of collisions</a:t>
              </a:r>
            </a:p>
          </p:txBody>
        </p:sp>
      </p:grpSp>
      <p:grpSp>
        <p:nvGrpSpPr>
          <p:cNvPr id="23618" name="Group 66"/>
          <p:cNvGrpSpPr>
            <a:grpSpLocks/>
          </p:cNvGrpSpPr>
          <p:nvPr/>
        </p:nvGrpSpPr>
        <p:grpSpPr bwMode="auto">
          <a:xfrm>
            <a:off x="7315200" y="3187700"/>
            <a:ext cx="1676400" cy="2794000"/>
            <a:chOff x="4608" y="2008"/>
            <a:chExt cx="1056" cy="1760"/>
          </a:xfrm>
        </p:grpSpPr>
        <p:sp>
          <p:nvSpPr>
            <p:cNvPr id="14397" name="Line 10"/>
            <p:cNvSpPr>
              <a:spLocks noChangeShapeType="1"/>
            </p:cNvSpPr>
            <p:nvPr/>
          </p:nvSpPr>
          <p:spPr bwMode="auto">
            <a:xfrm>
              <a:off x="4704" y="2439"/>
              <a:ext cx="0" cy="1329"/>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8" name="Line 11"/>
            <p:cNvSpPr>
              <a:spLocks noChangeShapeType="1"/>
            </p:cNvSpPr>
            <p:nvPr/>
          </p:nvSpPr>
          <p:spPr bwMode="auto">
            <a:xfrm rot="-4104456" flipH="1" flipV="1">
              <a:off x="4637" y="2535"/>
              <a:ext cx="597" cy="20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9" name="Text Box 12"/>
            <p:cNvSpPr txBox="1">
              <a:spLocks noChangeArrowheads="1"/>
            </p:cNvSpPr>
            <p:nvPr/>
          </p:nvSpPr>
          <p:spPr bwMode="auto">
            <a:xfrm>
              <a:off x="4608" y="2008"/>
              <a:ext cx="1056" cy="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85000"/>
                </a:lnSpc>
                <a:spcBef>
                  <a:spcPct val="0"/>
                </a:spcBef>
                <a:buFontTx/>
                <a:buNone/>
              </a:pPr>
              <a:r>
                <a:rPr lang="en-US" altLang="en-US" sz="2400" b="1"/>
                <a:t>Activation energy</a:t>
              </a:r>
            </a:p>
          </p:txBody>
        </p:sp>
      </p:grpSp>
      <p:grpSp>
        <p:nvGrpSpPr>
          <p:cNvPr id="23565" name="Group 13"/>
          <p:cNvGrpSpPr>
            <a:grpSpLocks/>
          </p:cNvGrpSpPr>
          <p:nvPr/>
        </p:nvGrpSpPr>
        <p:grpSpPr bwMode="auto">
          <a:xfrm>
            <a:off x="7467600" y="5638800"/>
            <a:ext cx="942975" cy="352425"/>
            <a:chOff x="4080" y="3264"/>
            <a:chExt cx="1200" cy="240"/>
          </a:xfrm>
        </p:grpSpPr>
        <p:sp>
          <p:nvSpPr>
            <p:cNvPr id="14389" name="Line 14"/>
            <p:cNvSpPr>
              <a:spLocks noChangeShapeType="1"/>
            </p:cNvSpPr>
            <p:nvPr/>
          </p:nvSpPr>
          <p:spPr bwMode="auto">
            <a:xfrm flipH="1">
              <a:off x="4080" y="3264"/>
              <a:ext cx="96" cy="9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0" name="Line 15"/>
            <p:cNvSpPr>
              <a:spLocks noChangeShapeType="1"/>
            </p:cNvSpPr>
            <p:nvPr/>
          </p:nvSpPr>
          <p:spPr bwMode="auto">
            <a:xfrm flipH="1">
              <a:off x="4080" y="3264"/>
              <a:ext cx="24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1" name="Line 16"/>
            <p:cNvSpPr>
              <a:spLocks noChangeShapeType="1"/>
            </p:cNvSpPr>
            <p:nvPr/>
          </p:nvSpPr>
          <p:spPr bwMode="auto">
            <a:xfrm flipH="1">
              <a:off x="4416"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2" name="Line 17"/>
            <p:cNvSpPr>
              <a:spLocks noChangeShapeType="1"/>
            </p:cNvSpPr>
            <p:nvPr/>
          </p:nvSpPr>
          <p:spPr bwMode="auto">
            <a:xfrm flipH="1">
              <a:off x="4608"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3" name="Line 18"/>
            <p:cNvSpPr>
              <a:spLocks noChangeShapeType="1"/>
            </p:cNvSpPr>
            <p:nvPr/>
          </p:nvSpPr>
          <p:spPr bwMode="auto">
            <a:xfrm flipH="1">
              <a:off x="4752"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4" name="Line 19"/>
            <p:cNvSpPr>
              <a:spLocks noChangeShapeType="1"/>
            </p:cNvSpPr>
            <p:nvPr/>
          </p:nvSpPr>
          <p:spPr bwMode="auto">
            <a:xfrm flipH="1">
              <a:off x="4896"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5" name="Line 20"/>
            <p:cNvSpPr>
              <a:spLocks noChangeShapeType="1"/>
            </p:cNvSpPr>
            <p:nvPr/>
          </p:nvSpPr>
          <p:spPr bwMode="auto">
            <a:xfrm flipH="1">
              <a:off x="5088"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96" name="Line 21"/>
            <p:cNvSpPr>
              <a:spLocks noChangeShapeType="1"/>
            </p:cNvSpPr>
            <p:nvPr/>
          </p:nvSpPr>
          <p:spPr bwMode="auto">
            <a:xfrm flipH="1">
              <a:off x="4272" y="3312"/>
              <a:ext cx="192"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14346" name="Rectangle 22"/>
          <p:cNvSpPr>
            <a:spLocks noGrp="1" noChangeArrowheads="1"/>
          </p:cNvSpPr>
          <p:nvPr>
            <p:ph type="title"/>
          </p:nvPr>
        </p:nvSpPr>
        <p:spPr>
          <a:xfrm>
            <a:off x="152400" y="152400"/>
            <a:ext cx="6858000" cy="685800"/>
          </a:xfrm>
          <a:ln w="19050">
            <a:solidFill>
              <a:schemeClr val="tx1"/>
            </a:solidFill>
            <a:miter lim="800000"/>
            <a:headEnd/>
            <a:tailEnd/>
          </a:ln>
        </p:spPr>
        <p:txBody>
          <a:bodyPr/>
          <a:lstStyle/>
          <a:p>
            <a:r>
              <a:rPr lang="en-US" altLang="en-US" sz="3600" smtClean="0">
                <a:solidFill>
                  <a:schemeClr val="tx1"/>
                </a:solidFill>
              </a:rPr>
              <a:t>What makes a successful collision?</a:t>
            </a:r>
            <a:endParaRPr lang="en-US" altLang="en-US" smtClean="0">
              <a:solidFill>
                <a:schemeClr val="tx1"/>
              </a:solidFill>
            </a:endParaRPr>
          </a:p>
        </p:txBody>
      </p:sp>
      <p:grpSp>
        <p:nvGrpSpPr>
          <p:cNvPr id="23597" name="Group 45"/>
          <p:cNvGrpSpPr>
            <a:grpSpLocks/>
          </p:cNvGrpSpPr>
          <p:nvPr/>
        </p:nvGrpSpPr>
        <p:grpSpPr bwMode="auto">
          <a:xfrm>
            <a:off x="76200" y="2895600"/>
            <a:ext cx="3962400" cy="3609975"/>
            <a:chOff x="144" y="1680"/>
            <a:chExt cx="2496" cy="2419"/>
          </a:xfrm>
        </p:grpSpPr>
        <p:sp>
          <p:nvSpPr>
            <p:cNvPr id="14386" name="Freeform 29"/>
            <p:cNvSpPr>
              <a:spLocks/>
            </p:cNvSpPr>
            <p:nvPr/>
          </p:nvSpPr>
          <p:spPr bwMode="auto">
            <a:xfrm>
              <a:off x="480" y="1680"/>
              <a:ext cx="2160" cy="2083"/>
            </a:xfrm>
            <a:custGeom>
              <a:avLst/>
              <a:gdLst>
                <a:gd name="T0" fmla="*/ 0 w 3600"/>
                <a:gd name="T1" fmla="*/ 0 h 2160"/>
                <a:gd name="T2" fmla="*/ 0 w 3600"/>
                <a:gd name="T3" fmla="*/ 2009 h 2160"/>
                <a:gd name="T4" fmla="*/ 1296 w 3600"/>
                <a:gd name="T5" fmla="*/ 2009 h 2160"/>
                <a:gd name="T6" fmla="*/ 0 60000 65536"/>
                <a:gd name="T7" fmla="*/ 0 60000 65536"/>
                <a:gd name="T8" fmla="*/ 0 60000 65536"/>
              </a:gdLst>
              <a:ahLst/>
              <a:cxnLst>
                <a:cxn ang="T6">
                  <a:pos x="T0" y="T1"/>
                </a:cxn>
                <a:cxn ang="T7">
                  <a:pos x="T2" y="T3"/>
                </a:cxn>
                <a:cxn ang="T8">
                  <a:pos x="T4" y="T5"/>
                </a:cxn>
              </a:cxnLst>
              <a:rect l="0" t="0" r="r" b="b"/>
              <a:pathLst>
                <a:path w="3600" h="2160">
                  <a:moveTo>
                    <a:pt x="0" y="0"/>
                  </a:moveTo>
                  <a:lnTo>
                    <a:pt x="0" y="2160"/>
                  </a:lnTo>
                  <a:lnTo>
                    <a:pt x="3600" y="2160"/>
                  </a:lnTo>
                </a:path>
              </a:pathLst>
            </a:custGeom>
            <a:noFill/>
            <a:ln w="5715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87" name="Text Box 38"/>
            <p:cNvSpPr txBox="1">
              <a:spLocks noChangeArrowheads="1"/>
            </p:cNvSpPr>
            <p:nvPr/>
          </p:nvSpPr>
          <p:spPr bwMode="auto">
            <a:xfrm>
              <a:off x="624" y="3792"/>
              <a:ext cx="1881" cy="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rgbClr val="FF0000"/>
                  </a:solidFill>
                </a:rPr>
                <a:t>Reaction Co-ordinate</a:t>
              </a:r>
              <a:endParaRPr lang="en-US" altLang="en-US" sz="2400" b="1"/>
            </a:p>
          </p:txBody>
        </p:sp>
        <p:sp>
          <p:nvSpPr>
            <p:cNvPr id="14388" name="Text Box 39"/>
            <p:cNvSpPr txBox="1">
              <a:spLocks noChangeArrowheads="1"/>
            </p:cNvSpPr>
            <p:nvPr/>
          </p:nvSpPr>
          <p:spPr bwMode="auto">
            <a:xfrm rot="-5399970">
              <a:off x="-370" y="2668"/>
              <a:ext cx="131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t> Enthalpy</a:t>
              </a:r>
            </a:p>
          </p:txBody>
        </p:sp>
      </p:grpSp>
      <p:grpSp>
        <p:nvGrpSpPr>
          <p:cNvPr id="23600" name="Group 48"/>
          <p:cNvGrpSpPr>
            <a:grpSpLocks/>
          </p:cNvGrpSpPr>
          <p:nvPr/>
        </p:nvGrpSpPr>
        <p:grpSpPr bwMode="auto">
          <a:xfrm>
            <a:off x="609600" y="3275013"/>
            <a:ext cx="3429000" cy="2532062"/>
            <a:chOff x="480" y="2063"/>
            <a:chExt cx="2160" cy="1595"/>
          </a:xfrm>
        </p:grpSpPr>
        <p:grpSp>
          <p:nvGrpSpPr>
            <p:cNvPr id="14381" name="Group 30"/>
            <p:cNvGrpSpPr>
              <a:grpSpLocks/>
            </p:cNvGrpSpPr>
            <p:nvPr/>
          </p:nvGrpSpPr>
          <p:grpSpPr bwMode="auto">
            <a:xfrm>
              <a:off x="588" y="2063"/>
              <a:ext cx="1865" cy="1385"/>
              <a:chOff x="1344" y="1492"/>
              <a:chExt cx="2835" cy="1718"/>
            </a:xfrm>
          </p:grpSpPr>
          <p:sp>
            <p:nvSpPr>
              <p:cNvPr id="14384" name="Line 31"/>
              <p:cNvSpPr>
                <a:spLocks noChangeShapeType="1"/>
              </p:cNvSpPr>
              <p:nvPr/>
            </p:nvSpPr>
            <p:spPr bwMode="auto">
              <a:xfrm>
                <a:off x="1344" y="2522"/>
                <a:ext cx="430" cy="0"/>
              </a:xfrm>
              <a:prstGeom prst="line">
                <a:avLst/>
              </a:prstGeom>
              <a:noFill/>
              <a:ln w="38100">
                <a:solidFill>
                  <a:srgbClr val="CCE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85" name="Freeform 32"/>
              <p:cNvSpPr>
                <a:spLocks/>
              </p:cNvSpPr>
              <p:nvPr/>
            </p:nvSpPr>
            <p:spPr bwMode="auto">
              <a:xfrm>
                <a:off x="1774" y="1492"/>
                <a:ext cx="2405" cy="1718"/>
              </a:xfrm>
              <a:custGeom>
                <a:avLst/>
                <a:gdLst>
                  <a:gd name="T0" fmla="*/ 0 w 2405"/>
                  <a:gd name="T1" fmla="*/ 1030 h 1718"/>
                  <a:gd name="T2" fmla="*/ 290 w 2405"/>
                  <a:gd name="T3" fmla="*/ 872 h 1718"/>
                  <a:gd name="T4" fmla="*/ 578 w 2405"/>
                  <a:gd name="T5" fmla="*/ 188 h 1718"/>
                  <a:gd name="T6" fmla="*/ 1034 w 2405"/>
                  <a:gd name="T7" fmla="*/ 44 h 1718"/>
                  <a:gd name="T8" fmla="*/ 1334 w 2405"/>
                  <a:gd name="T9" fmla="*/ 452 h 1718"/>
                  <a:gd name="T10" fmla="*/ 1546 w 2405"/>
                  <a:gd name="T11" fmla="*/ 1318 h 1718"/>
                  <a:gd name="T12" fmla="*/ 1718 w 2405"/>
                  <a:gd name="T13" fmla="*/ 1606 h 1718"/>
                  <a:gd name="T14" fmla="*/ 2147 w 2405"/>
                  <a:gd name="T15" fmla="*/ 1702 h 1718"/>
                  <a:gd name="T16" fmla="*/ 2405 w 2405"/>
                  <a:gd name="T17" fmla="*/ 1702 h 17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05" h="1718">
                    <a:moveTo>
                      <a:pt x="0" y="1030"/>
                    </a:moveTo>
                    <a:cubicBezTo>
                      <a:pt x="48" y="1004"/>
                      <a:pt x="194" y="1012"/>
                      <a:pt x="290" y="872"/>
                    </a:cubicBezTo>
                    <a:cubicBezTo>
                      <a:pt x="386" y="732"/>
                      <a:pt x="454" y="326"/>
                      <a:pt x="578" y="188"/>
                    </a:cubicBezTo>
                    <a:cubicBezTo>
                      <a:pt x="702" y="50"/>
                      <a:pt x="908" y="0"/>
                      <a:pt x="1034" y="44"/>
                    </a:cubicBezTo>
                    <a:cubicBezTo>
                      <a:pt x="1160" y="88"/>
                      <a:pt x="1249" y="240"/>
                      <a:pt x="1334" y="452"/>
                    </a:cubicBezTo>
                    <a:cubicBezTo>
                      <a:pt x="1419" y="664"/>
                      <a:pt x="1482" y="1126"/>
                      <a:pt x="1546" y="1318"/>
                    </a:cubicBezTo>
                    <a:cubicBezTo>
                      <a:pt x="1610" y="1510"/>
                      <a:pt x="1618" y="1542"/>
                      <a:pt x="1718" y="1606"/>
                    </a:cubicBezTo>
                    <a:cubicBezTo>
                      <a:pt x="1818" y="1670"/>
                      <a:pt x="2033" y="1686"/>
                      <a:pt x="2147" y="1702"/>
                    </a:cubicBezTo>
                    <a:cubicBezTo>
                      <a:pt x="2262" y="1718"/>
                      <a:pt x="2362" y="1702"/>
                      <a:pt x="2405" y="1702"/>
                    </a:cubicBezTo>
                  </a:path>
                </a:pathLst>
              </a:custGeom>
              <a:noFill/>
              <a:ln w="38100" cmpd="sng">
                <a:solidFill>
                  <a:srgbClr val="CCEC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14382" name="Text Box 43"/>
            <p:cNvSpPr txBox="1">
              <a:spLocks noChangeArrowheads="1"/>
            </p:cNvSpPr>
            <p:nvPr/>
          </p:nvSpPr>
          <p:spPr bwMode="auto">
            <a:xfrm>
              <a:off x="480" y="2880"/>
              <a:ext cx="8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000" b="1">
                  <a:solidFill>
                    <a:srgbClr val="CCECFF"/>
                  </a:solidFill>
                </a:rPr>
                <a:t>Reactants</a:t>
              </a:r>
              <a:endParaRPr lang="en-US" altLang="en-US" sz="2400" b="1">
                <a:solidFill>
                  <a:srgbClr val="CCECFF"/>
                </a:solidFill>
              </a:endParaRPr>
            </a:p>
          </p:txBody>
        </p:sp>
        <p:sp>
          <p:nvSpPr>
            <p:cNvPr id="14383" name="Text Box 44"/>
            <p:cNvSpPr txBox="1">
              <a:spLocks noChangeArrowheads="1"/>
            </p:cNvSpPr>
            <p:nvPr/>
          </p:nvSpPr>
          <p:spPr bwMode="auto">
            <a:xfrm>
              <a:off x="1872" y="3408"/>
              <a:ext cx="7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000" b="1">
                  <a:solidFill>
                    <a:srgbClr val="CCECFF"/>
                  </a:solidFill>
                </a:rPr>
                <a:t>Products</a:t>
              </a:r>
              <a:endParaRPr lang="en-US" altLang="en-US" sz="2400" b="1">
                <a:solidFill>
                  <a:srgbClr val="CCECFF"/>
                </a:solidFill>
              </a:endParaRPr>
            </a:p>
          </p:txBody>
        </p:sp>
      </p:grpSp>
      <p:graphicFrame>
        <p:nvGraphicFramePr>
          <p:cNvPr id="14349" name="Object 47"/>
          <p:cNvGraphicFramePr>
            <a:graphicFrameLocks noChangeAspect="1"/>
          </p:cNvGraphicFramePr>
          <p:nvPr/>
        </p:nvGraphicFramePr>
        <p:xfrm>
          <a:off x="7772400" y="0"/>
          <a:ext cx="1371600" cy="1128713"/>
        </p:xfrm>
        <a:graphic>
          <a:graphicData uri="http://schemas.openxmlformats.org/presentationml/2006/ole">
            <mc:AlternateContent xmlns:mc="http://schemas.openxmlformats.org/markup-compatibility/2006">
              <mc:Choice xmlns:v="urn:schemas-microsoft-com:vml" Requires="v">
                <p:oleObj spid="_x0000_s14407" name="WordArt 3.0" r:id="rId5" imgW="6101160" imgH="4064491" progId="MSWordArt.2">
                  <p:embed/>
                </p:oleObj>
              </mc:Choice>
              <mc:Fallback>
                <p:oleObj name="WordArt 3.0" r:id="rId5" imgW="6101160" imgH="4064491" progId="MSWordArt.2">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72400" y="0"/>
                        <a:ext cx="1371600" cy="1128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3617" name="Group 65"/>
          <p:cNvGrpSpPr>
            <a:grpSpLocks/>
          </p:cNvGrpSpPr>
          <p:nvPr/>
        </p:nvGrpSpPr>
        <p:grpSpPr bwMode="auto">
          <a:xfrm>
            <a:off x="5334000" y="3810000"/>
            <a:ext cx="1981200" cy="2133600"/>
            <a:chOff x="3360" y="2400"/>
            <a:chExt cx="1248" cy="1344"/>
          </a:xfrm>
        </p:grpSpPr>
        <p:sp>
          <p:nvSpPr>
            <p:cNvPr id="14367" name="Line 51"/>
            <p:cNvSpPr>
              <a:spLocks noChangeShapeType="1"/>
            </p:cNvSpPr>
            <p:nvPr/>
          </p:nvSpPr>
          <p:spPr bwMode="auto">
            <a:xfrm>
              <a:off x="3360" y="3600"/>
              <a:ext cx="0" cy="144"/>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68" name="Line 52"/>
            <p:cNvSpPr>
              <a:spLocks noChangeShapeType="1"/>
            </p:cNvSpPr>
            <p:nvPr/>
          </p:nvSpPr>
          <p:spPr bwMode="auto">
            <a:xfrm>
              <a:off x="3456" y="3552"/>
              <a:ext cx="0" cy="192"/>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69" name="Line 53"/>
            <p:cNvSpPr>
              <a:spLocks noChangeShapeType="1"/>
            </p:cNvSpPr>
            <p:nvPr/>
          </p:nvSpPr>
          <p:spPr bwMode="auto">
            <a:xfrm>
              <a:off x="3552" y="3408"/>
              <a:ext cx="0" cy="336"/>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0" name="Line 54"/>
            <p:cNvSpPr>
              <a:spLocks noChangeShapeType="1"/>
            </p:cNvSpPr>
            <p:nvPr/>
          </p:nvSpPr>
          <p:spPr bwMode="auto">
            <a:xfrm>
              <a:off x="3648" y="3120"/>
              <a:ext cx="0" cy="624"/>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1" name="Line 55"/>
            <p:cNvSpPr>
              <a:spLocks noChangeShapeType="1"/>
            </p:cNvSpPr>
            <p:nvPr/>
          </p:nvSpPr>
          <p:spPr bwMode="auto">
            <a:xfrm>
              <a:off x="3744" y="2736"/>
              <a:ext cx="0" cy="100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2" name="Line 56"/>
            <p:cNvSpPr>
              <a:spLocks noChangeShapeType="1"/>
            </p:cNvSpPr>
            <p:nvPr/>
          </p:nvSpPr>
          <p:spPr bwMode="auto">
            <a:xfrm>
              <a:off x="3840" y="2496"/>
              <a:ext cx="0" cy="124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3" name="Line 57"/>
            <p:cNvSpPr>
              <a:spLocks noChangeShapeType="1"/>
            </p:cNvSpPr>
            <p:nvPr/>
          </p:nvSpPr>
          <p:spPr bwMode="auto">
            <a:xfrm>
              <a:off x="3936" y="2400"/>
              <a:ext cx="0" cy="1344"/>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4" name="Line 58"/>
            <p:cNvSpPr>
              <a:spLocks noChangeShapeType="1"/>
            </p:cNvSpPr>
            <p:nvPr/>
          </p:nvSpPr>
          <p:spPr bwMode="auto">
            <a:xfrm>
              <a:off x="4032" y="2496"/>
              <a:ext cx="0" cy="124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5" name="Line 59"/>
            <p:cNvSpPr>
              <a:spLocks noChangeShapeType="1"/>
            </p:cNvSpPr>
            <p:nvPr/>
          </p:nvSpPr>
          <p:spPr bwMode="auto">
            <a:xfrm>
              <a:off x="4128" y="2736"/>
              <a:ext cx="0" cy="100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6" name="Line 60"/>
            <p:cNvSpPr>
              <a:spLocks noChangeShapeType="1"/>
            </p:cNvSpPr>
            <p:nvPr/>
          </p:nvSpPr>
          <p:spPr bwMode="auto">
            <a:xfrm>
              <a:off x="4224" y="3024"/>
              <a:ext cx="0" cy="72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7" name="Line 61"/>
            <p:cNvSpPr>
              <a:spLocks noChangeShapeType="1"/>
            </p:cNvSpPr>
            <p:nvPr/>
          </p:nvSpPr>
          <p:spPr bwMode="auto">
            <a:xfrm>
              <a:off x="4320" y="3216"/>
              <a:ext cx="0" cy="52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8" name="Line 62"/>
            <p:cNvSpPr>
              <a:spLocks noChangeShapeType="1"/>
            </p:cNvSpPr>
            <p:nvPr/>
          </p:nvSpPr>
          <p:spPr bwMode="auto">
            <a:xfrm>
              <a:off x="4416" y="3360"/>
              <a:ext cx="0" cy="384"/>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79" name="Line 63"/>
            <p:cNvSpPr>
              <a:spLocks noChangeShapeType="1"/>
            </p:cNvSpPr>
            <p:nvPr/>
          </p:nvSpPr>
          <p:spPr bwMode="auto">
            <a:xfrm>
              <a:off x="4512" y="3456"/>
              <a:ext cx="0" cy="288"/>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80" name="Line 64"/>
            <p:cNvSpPr>
              <a:spLocks noChangeShapeType="1"/>
            </p:cNvSpPr>
            <p:nvPr/>
          </p:nvSpPr>
          <p:spPr bwMode="auto">
            <a:xfrm>
              <a:off x="4608" y="3504"/>
              <a:ext cx="0" cy="240"/>
            </a:xfrm>
            <a:prstGeom prst="line">
              <a:avLst/>
            </a:prstGeom>
            <a:noFill/>
            <a:ln w="9525">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23622" name="Group 70"/>
          <p:cNvGrpSpPr>
            <a:grpSpLocks/>
          </p:cNvGrpSpPr>
          <p:nvPr/>
        </p:nvGrpSpPr>
        <p:grpSpPr bwMode="auto">
          <a:xfrm>
            <a:off x="5581650" y="3048000"/>
            <a:ext cx="1676400" cy="1828800"/>
            <a:chOff x="3516" y="1920"/>
            <a:chExt cx="1056" cy="1152"/>
          </a:xfrm>
        </p:grpSpPr>
        <p:sp>
          <p:nvSpPr>
            <p:cNvPr id="14364" name="Text Box 67"/>
            <p:cNvSpPr txBox="1">
              <a:spLocks noChangeArrowheads="1"/>
            </p:cNvSpPr>
            <p:nvPr/>
          </p:nvSpPr>
          <p:spPr bwMode="auto">
            <a:xfrm>
              <a:off x="3516" y="1920"/>
              <a:ext cx="1056"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000">
                  <a:solidFill>
                    <a:schemeClr val="folHlink"/>
                  </a:solidFill>
                  <a:latin typeface="Tahoma" panose="020B0604030504040204" pitchFamily="34" charset="0"/>
                </a:rPr>
                <a:t>Unsuccessful collisions</a:t>
              </a:r>
            </a:p>
          </p:txBody>
        </p:sp>
        <p:sp>
          <p:nvSpPr>
            <p:cNvPr id="14365" name="Freeform 68"/>
            <p:cNvSpPr>
              <a:spLocks/>
            </p:cNvSpPr>
            <p:nvPr/>
          </p:nvSpPr>
          <p:spPr bwMode="auto">
            <a:xfrm>
              <a:off x="4020" y="2256"/>
              <a:ext cx="426" cy="780"/>
            </a:xfrm>
            <a:custGeom>
              <a:avLst/>
              <a:gdLst>
                <a:gd name="T0" fmla="*/ 204 w 426"/>
                <a:gd name="T1" fmla="*/ 0 h 780"/>
                <a:gd name="T2" fmla="*/ 348 w 426"/>
                <a:gd name="T3" fmla="*/ 48 h 780"/>
                <a:gd name="T4" fmla="*/ 420 w 426"/>
                <a:gd name="T5" fmla="*/ 192 h 780"/>
                <a:gd name="T6" fmla="*/ 384 w 426"/>
                <a:gd name="T7" fmla="*/ 360 h 780"/>
                <a:gd name="T8" fmla="*/ 288 w 426"/>
                <a:gd name="T9" fmla="*/ 516 h 780"/>
                <a:gd name="T10" fmla="*/ 132 w 426"/>
                <a:gd name="T11" fmla="*/ 660 h 780"/>
                <a:gd name="T12" fmla="*/ 0 w 426"/>
                <a:gd name="T13" fmla="*/ 780 h 78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6" h="780">
                  <a:moveTo>
                    <a:pt x="204" y="0"/>
                  </a:moveTo>
                  <a:cubicBezTo>
                    <a:pt x="260" y="8"/>
                    <a:pt x="312" y="16"/>
                    <a:pt x="348" y="48"/>
                  </a:cubicBezTo>
                  <a:cubicBezTo>
                    <a:pt x="384" y="80"/>
                    <a:pt x="414" y="140"/>
                    <a:pt x="420" y="192"/>
                  </a:cubicBezTo>
                  <a:cubicBezTo>
                    <a:pt x="426" y="244"/>
                    <a:pt x="406" y="306"/>
                    <a:pt x="384" y="360"/>
                  </a:cubicBezTo>
                  <a:cubicBezTo>
                    <a:pt x="362" y="414"/>
                    <a:pt x="330" y="466"/>
                    <a:pt x="288" y="516"/>
                  </a:cubicBezTo>
                  <a:cubicBezTo>
                    <a:pt x="246" y="566"/>
                    <a:pt x="180" y="616"/>
                    <a:pt x="132" y="660"/>
                  </a:cubicBezTo>
                  <a:cubicBezTo>
                    <a:pt x="84" y="704"/>
                    <a:pt x="27" y="755"/>
                    <a:pt x="0" y="780"/>
                  </a:cubicBezTo>
                </a:path>
              </a:pathLst>
            </a:custGeom>
            <a:noFill/>
            <a:ln w="19050" cmpd="sng">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66" name="Line 69"/>
            <p:cNvSpPr>
              <a:spLocks noChangeShapeType="1"/>
            </p:cNvSpPr>
            <p:nvPr/>
          </p:nvSpPr>
          <p:spPr bwMode="auto">
            <a:xfrm flipH="1">
              <a:off x="3936" y="3024"/>
              <a:ext cx="96" cy="48"/>
            </a:xfrm>
            <a:prstGeom prst="line">
              <a:avLst/>
            </a:prstGeom>
            <a:noFill/>
            <a:ln w="19050">
              <a:solidFill>
                <a:schemeClr val="fo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23628" name="Group 76"/>
          <p:cNvGrpSpPr>
            <a:grpSpLocks/>
          </p:cNvGrpSpPr>
          <p:nvPr/>
        </p:nvGrpSpPr>
        <p:grpSpPr bwMode="auto">
          <a:xfrm>
            <a:off x="7772400" y="4572000"/>
            <a:ext cx="1371600" cy="1143000"/>
            <a:chOff x="4896" y="2880"/>
            <a:chExt cx="864" cy="720"/>
          </a:xfrm>
        </p:grpSpPr>
        <p:sp>
          <p:nvSpPr>
            <p:cNvPr id="14362" name="Text Box 71"/>
            <p:cNvSpPr txBox="1">
              <a:spLocks noChangeArrowheads="1"/>
            </p:cNvSpPr>
            <p:nvPr/>
          </p:nvSpPr>
          <p:spPr bwMode="auto">
            <a:xfrm>
              <a:off x="4896" y="2880"/>
              <a:ext cx="86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000">
                  <a:latin typeface="Tahoma" panose="020B0604030504040204" pitchFamily="34" charset="0"/>
                </a:rPr>
                <a:t>Successful collisions</a:t>
              </a:r>
            </a:p>
          </p:txBody>
        </p:sp>
        <p:sp>
          <p:nvSpPr>
            <p:cNvPr id="14363" name="Line 72"/>
            <p:cNvSpPr>
              <a:spLocks noChangeShapeType="1"/>
            </p:cNvSpPr>
            <p:nvPr/>
          </p:nvSpPr>
          <p:spPr bwMode="auto">
            <a:xfrm flipH="1">
              <a:off x="4992" y="3312"/>
              <a:ext cx="144" cy="2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23627" name="Group 75"/>
          <p:cNvGrpSpPr>
            <a:grpSpLocks/>
          </p:cNvGrpSpPr>
          <p:nvPr/>
        </p:nvGrpSpPr>
        <p:grpSpPr bwMode="auto">
          <a:xfrm>
            <a:off x="1447800" y="3333750"/>
            <a:ext cx="3124200" cy="1238250"/>
            <a:chOff x="912" y="2100"/>
            <a:chExt cx="1968" cy="780"/>
          </a:xfrm>
        </p:grpSpPr>
        <p:sp>
          <p:nvSpPr>
            <p:cNvPr id="14358" name="Text Box 35"/>
            <p:cNvSpPr txBox="1">
              <a:spLocks noChangeArrowheads="1"/>
            </p:cNvSpPr>
            <p:nvPr/>
          </p:nvSpPr>
          <p:spPr bwMode="auto">
            <a:xfrm>
              <a:off x="1871" y="2208"/>
              <a:ext cx="1009" cy="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5000"/>
                </a:lnSpc>
                <a:spcBef>
                  <a:spcPct val="0"/>
                </a:spcBef>
                <a:buFontTx/>
                <a:buNone/>
              </a:pPr>
              <a:r>
                <a:rPr lang="en-US" altLang="en-US" sz="2400" b="1"/>
                <a:t>Activation</a:t>
              </a:r>
            </a:p>
            <a:p>
              <a:pPr>
                <a:lnSpc>
                  <a:spcPct val="85000"/>
                </a:lnSpc>
                <a:spcBef>
                  <a:spcPct val="0"/>
                </a:spcBef>
                <a:buFontTx/>
                <a:buNone/>
              </a:pPr>
              <a:r>
                <a:rPr lang="en-US" altLang="en-US" sz="2400" b="1"/>
                <a:t>Energy</a:t>
              </a:r>
            </a:p>
          </p:txBody>
        </p:sp>
        <p:sp>
          <p:nvSpPr>
            <p:cNvPr id="14359" name="Line 37"/>
            <p:cNvSpPr>
              <a:spLocks noChangeShapeType="1"/>
            </p:cNvSpPr>
            <p:nvPr/>
          </p:nvSpPr>
          <p:spPr bwMode="auto">
            <a:xfrm flipH="1">
              <a:off x="1440" y="2100"/>
              <a:ext cx="1104"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60" name="Line 73"/>
            <p:cNvSpPr>
              <a:spLocks noChangeShapeType="1"/>
            </p:cNvSpPr>
            <p:nvPr/>
          </p:nvSpPr>
          <p:spPr bwMode="auto">
            <a:xfrm>
              <a:off x="912" y="2880"/>
              <a:ext cx="1632" cy="0"/>
            </a:xfrm>
            <a:prstGeom prst="line">
              <a:avLst/>
            </a:prstGeom>
            <a:noFill/>
            <a:ln w="381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4361" name="Line 74"/>
            <p:cNvSpPr>
              <a:spLocks noChangeShapeType="1"/>
            </p:cNvSpPr>
            <p:nvPr/>
          </p:nvSpPr>
          <p:spPr bwMode="auto">
            <a:xfrm>
              <a:off x="1896" y="2112"/>
              <a:ext cx="0" cy="768"/>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3629" name="Rectangle 77"/>
          <p:cNvSpPr>
            <a:spLocks noChangeArrowheads="1"/>
          </p:cNvSpPr>
          <p:nvPr/>
        </p:nvSpPr>
        <p:spPr bwMode="auto">
          <a:xfrm>
            <a:off x="844550" y="1066800"/>
            <a:ext cx="8147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88938" indent="-38893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000" b="1">
                <a:latin typeface="Tahoma" panose="020B0604030504040204" pitchFamily="34" charset="0"/>
              </a:rPr>
              <a:t>The more energy in the collision the more likely it is that the collision will be successful</a:t>
            </a:r>
          </a:p>
        </p:txBody>
      </p:sp>
      <p:sp>
        <p:nvSpPr>
          <p:cNvPr id="23630" name="Rectangle 78"/>
          <p:cNvSpPr>
            <a:spLocks noChangeArrowheads="1"/>
          </p:cNvSpPr>
          <p:nvPr/>
        </p:nvSpPr>
        <p:spPr bwMode="auto">
          <a:xfrm>
            <a:off x="823913" y="1974850"/>
            <a:ext cx="5881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US" altLang="en-US" sz="2000" b="1">
                <a:latin typeface="Tahoma" panose="020B0604030504040204" pitchFamily="34" charset="0"/>
              </a:rPr>
              <a:t>Two ways of looking at energy in collisions...</a:t>
            </a:r>
          </a:p>
        </p:txBody>
      </p:sp>
      <p:pic>
        <p:nvPicPr>
          <p:cNvPr id="23632" name="Picture 8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9738" y="1006475"/>
            <a:ext cx="55086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633" name="Picture 8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0688" y="1920875"/>
            <a:ext cx="55086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3632"/>
                                        </p:tgtEl>
                                        <p:attrNameLst>
                                          <p:attrName>style.visibility</p:attrName>
                                        </p:attrNameLst>
                                      </p:cBhvr>
                                      <p:to>
                                        <p:strVal val="visible"/>
                                      </p:to>
                                    </p:set>
                                    <p:anim calcmode="lin" valueType="num">
                                      <p:cBhvr>
                                        <p:cTn id="7" dur="1000" fill="hold"/>
                                        <p:tgtEl>
                                          <p:spTgt spid="23632"/>
                                        </p:tgtEl>
                                        <p:attrNameLst>
                                          <p:attrName>ppt_w</p:attrName>
                                        </p:attrNameLst>
                                      </p:cBhvr>
                                      <p:tavLst>
                                        <p:tav tm="0">
                                          <p:val>
                                            <p:fltVal val="0"/>
                                          </p:val>
                                        </p:tav>
                                        <p:tav tm="100000">
                                          <p:val>
                                            <p:strVal val="#ppt_w"/>
                                          </p:val>
                                        </p:tav>
                                      </p:tavLst>
                                    </p:anim>
                                    <p:anim calcmode="lin" valueType="num">
                                      <p:cBhvr>
                                        <p:cTn id="8" dur="1000" fill="hold"/>
                                        <p:tgtEl>
                                          <p:spTgt spid="23632"/>
                                        </p:tgtEl>
                                        <p:attrNameLst>
                                          <p:attrName>ppt_h</p:attrName>
                                        </p:attrNameLst>
                                      </p:cBhvr>
                                      <p:tavLst>
                                        <p:tav tm="0">
                                          <p:val>
                                            <p:fltVal val="0"/>
                                          </p:val>
                                        </p:tav>
                                        <p:tav tm="100000">
                                          <p:val>
                                            <p:strVal val="#ppt_h"/>
                                          </p:val>
                                        </p:tav>
                                      </p:tavLst>
                                    </p:anim>
                                    <p:anim calcmode="lin" valueType="num">
                                      <p:cBhvr>
                                        <p:cTn id="9" dur="1000" fill="hold"/>
                                        <p:tgtEl>
                                          <p:spTgt spid="2363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3632"/>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23629"/>
                                        </p:tgtEl>
                                        <p:attrNameLst>
                                          <p:attrName>style.visibility</p:attrName>
                                        </p:attrNameLst>
                                      </p:cBhvr>
                                      <p:to>
                                        <p:strVal val="visible"/>
                                      </p:to>
                                    </p:set>
                                    <p:animEffect transition="in" filter="wipe(left)">
                                      <p:cBhvr>
                                        <p:cTn id="14" dur="500"/>
                                        <p:tgtEl>
                                          <p:spTgt spid="23629"/>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23633"/>
                                        </p:tgtEl>
                                        <p:attrNameLst>
                                          <p:attrName>style.visibility</p:attrName>
                                        </p:attrNameLst>
                                      </p:cBhvr>
                                      <p:to>
                                        <p:strVal val="visible"/>
                                      </p:to>
                                    </p:set>
                                    <p:anim calcmode="lin" valueType="num">
                                      <p:cBhvr>
                                        <p:cTn id="19" dur="1000" fill="hold"/>
                                        <p:tgtEl>
                                          <p:spTgt spid="23633"/>
                                        </p:tgtEl>
                                        <p:attrNameLst>
                                          <p:attrName>ppt_w</p:attrName>
                                        </p:attrNameLst>
                                      </p:cBhvr>
                                      <p:tavLst>
                                        <p:tav tm="0">
                                          <p:val>
                                            <p:fltVal val="0"/>
                                          </p:val>
                                        </p:tav>
                                        <p:tav tm="100000">
                                          <p:val>
                                            <p:strVal val="#ppt_w"/>
                                          </p:val>
                                        </p:tav>
                                      </p:tavLst>
                                    </p:anim>
                                    <p:anim calcmode="lin" valueType="num">
                                      <p:cBhvr>
                                        <p:cTn id="20" dur="1000" fill="hold"/>
                                        <p:tgtEl>
                                          <p:spTgt spid="23633"/>
                                        </p:tgtEl>
                                        <p:attrNameLst>
                                          <p:attrName>ppt_h</p:attrName>
                                        </p:attrNameLst>
                                      </p:cBhvr>
                                      <p:tavLst>
                                        <p:tav tm="0">
                                          <p:val>
                                            <p:fltVal val="0"/>
                                          </p:val>
                                        </p:tav>
                                        <p:tav tm="100000">
                                          <p:val>
                                            <p:strVal val="#ppt_h"/>
                                          </p:val>
                                        </p:tav>
                                      </p:tavLst>
                                    </p:anim>
                                    <p:anim calcmode="lin" valueType="num">
                                      <p:cBhvr>
                                        <p:cTn id="21" dur="1000" fill="hold"/>
                                        <p:tgtEl>
                                          <p:spTgt spid="23633"/>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23633"/>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23630"/>
                                        </p:tgtEl>
                                        <p:attrNameLst>
                                          <p:attrName>style.visibility</p:attrName>
                                        </p:attrNameLst>
                                      </p:cBhvr>
                                      <p:to>
                                        <p:strVal val="visible"/>
                                      </p:to>
                                    </p:set>
                                    <p:animEffect transition="in" filter="wipe(left)">
                                      <p:cBhvr>
                                        <p:cTn id="26" dur="500"/>
                                        <p:tgtEl>
                                          <p:spTgt spid="2363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3602"/>
                                        </p:tgtEl>
                                        <p:attrNameLst>
                                          <p:attrName>style.visibility</p:attrName>
                                        </p:attrNameLst>
                                      </p:cBhvr>
                                      <p:to>
                                        <p:strVal val="visible"/>
                                      </p:to>
                                    </p:set>
                                    <p:anim calcmode="lin" valueType="num">
                                      <p:cBhvr additive="base">
                                        <p:cTn id="31" dur="500" fill="hold"/>
                                        <p:tgtEl>
                                          <p:spTgt spid="23602"/>
                                        </p:tgtEl>
                                        <p:attrNameLst>
                                          <p:attrName>ppt_x</p:attrName>
                                        </p:attrNameLst>
                                      </p:cBhvr>
                                      <p:tavLst>
                                        <p:tav tm="0">
                                          <p:val>
                                            <p:strVal val="1+#ppt_w/2"/>
                                          </p:val>
                                        </p:tav>
                                        <p:tav tm="100000">
                                          <p:val>
                                            <p:strVal val="#ppt_x"/>
                                          </p:val>
                                        </p:tav>
                                      </p:tavLst>
                                    </p:anim>
                                    <p:anim calcmode="lin" valueType="num">
                                      <p:cBhvr additive="base">
                                        <p:cTn id="32" dur="500" fill="hold"/>
                                        <p:tgtEl>
                                          <p:spTgt spid="23602"/>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500"/>
                            </p:stCondLst>
                            <p:childTnLst>
                              <p:par>
                                <p:cTn id="34" presetID="2" presetClass="entr" presetSubtype="8" fill="hold" grpId="0" nodeType="afterEffect">
                                  <p:stCondLst>
                                    <p:cond delay="0"/>
                                  </p:stCondLst>
                                  <p:childTnLst>
                                    <p:set>
                                      <p:cBhvr>
                                        <p:cTn id="35" dur="1" fill="hold">
                                          <p:stCondLst>
                                            <p:cond delay="0"/>
                                          </p:stCondLst>
                                        </p:cTn>
                                        <p:tgtEl>
                                          <p:spTgt spid="23601"/>
                                        </p:tgtEl>
                                        <p:attrNameLst>
                                          <p:attrName>style.visibility</p:attrName>
                                        </p:attrNameLst>
                                      </p:cBhvr>
                                      <p:to>
                                        <p:strVal val="visible"/>
                                      </p:to>
                                    </p:set>
                                    <p:anim calcmode="lin" valueType="num">
                                      <p:cBhvr additive="base">
                                        <p:cTn id="36" dur="500" fill="hold"/>
                                        <p:tgtEl>
                                          <p:spTgt spid="23601"/>
                                        </p:tgtEl>
                                        <p:attrNameLst>
                                          <p:attrName>ppt_x</p:attrName>
                                        </p:attrNameLst>
                                      </p:cBhvr>
                                      <p:tavLst>
                                        <p:tav tm="0">
                                          <p:val>
                                            <p:strVal val="0-#ppt_w/2"/>
                                          </p:val>
                                        </p:tav>
                                        <p:tav tm="100000">
                                          <p:val>
                                            <p:strVal val="#ppt_x"/>
                                          </p:val>
                                        </p:tav>
                                      </p:tavLst>
                                    </p:anim>
                                    <p:anim calcmode="lin" valueType="num">
                                      <p:cBhvr additive="base">
                                        <p:cTn id="37" dur="500" fill="hold"/>
                                        <p:tgtEl>
                                          <p:spTgt spid="23601"/>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5" presetClass="entr" presetSubtype="0" fill="hold" nodeType="clickEffect">
                                  <p:stCondLst>
                                    <p:cond delay="0"/>
                                  </p:stCondLst>
                                  <p:childTnLst>
                                    <p:set>
                                      <p:cBhvr>
                                        <p:cTn id="41" dur="1" fill="hold">
                                          <p:stCondLst>
                                            <p:cond delay="0"/>
                                          </p:stCondLst>
                                        </p:cTn>
                                        <p:tgtEl>
                                          <p:spTgt spid="23597"/>
                                        </p:tgtEl>
                                        <p:attrNameLst>
                                          <p:attrName>style.visibility</p:attrName>
                                        </p:attrNameLst>
                                      </p:cBhvr>
                                      <p:to>
                                        <p:strVal val="visible"/>
                                      </p:to>
                                    </p:set>
                                    <p:anim calcmode="lin" valueType="num">
                                      <p:cBhvr>
                                        <p:cTn id="42" dur="1000" fill="hold"/>
                                        <p:tgtEl>
                                          <p:spTgt spid="23597"/>
                                        </p:tgtEl>
                                        <p:attrNameLst>
                                          <p:attrName>ppt_w</p:attrName>
                                        </p:attrNameLst>
                                      </p:cBhvr>
                                      <p:tavLst>
                                        <p:tav tm="0">
                                          <p:val>
                                            <p:fltVal val="0"/>
                                          </p:val>
                                        </p:tav>
                                        <p:tav tm="100000">
                                          <p:val>
                                            <p:strVal val="#ppt_w"/>
                                          </p:val>
                                        </p:tav>
                                      </p:tavLst>
                                    </p:anim>
                                    <p:anim calcmode="lin" valueType="num">
                                      <p:cBhvr>
                                        <p:cTn id="43" dur="1000" fill="hold"/>
                                        <p:tgtEl>
                                          <p:spTgt spid="23597"/>
                                        </p:tgtEl>
                                        <p:attrNameLst>
                                          <p:attrName>ppt_h</p:attrName>
                                        </p:attrNameLst>
                                      </p:cBhvr>
                                      <p:tavLst>
                                        <p:tav tm="0">
                                          <p:val>
                                            <p:fltVal val="0"/>
                                          </p:val>
                                        </p:tav>
                                        <p:tav tm="100000">
                                          <p:val>
                                            <p:strVal val="#ppt_h"/>
                                          </p:val>
                                        </p:tav>
                                      </p:tavLst>
                                    </p:anim>
                                    <p:anim calcmode="lin" valueType="num">
                                      <p:cBhvr>
                                        <p:cTn id="44" dur="1000" fill="hold"/>
                                        <p:tgtEl>
                                          <p:spTgt spid="23597"/>
                                        </p:tgtEl>
                                        <p:attrNameLst>
                                          <p:attrName>ppt_x</p:attrName>
                                        </p:attrNameLst>
                                      </p:cBhvr>
                                      <p:tavLst>
                                        <p:tav tm="0" fmla="#ppt_x+(cos(-2*pi*(1-$))*-#ppt_x-sin(-2*pi*(1-$))*(1-#ppt_y))*(1-$)">
                                          <p:val>
                                            <p:fltVal val="0"/>
                                          </p:val>
                                        </p:tav>
                                        <p:tav tm="100000">
                                          <p:val>
                                            <p:fltVal val="1"/>
                                          </p:val>
                                        </p:tav>
                                      </p:tavLst>
                                    </p:anim>
                                    <p:anim calcmode="lin" valueType="num">
                                      <p:cBhvr>
                                        <p:cTn id="45" dur="1000" fill="hold"/>
                                        <p:tgtEl>
                                          <p:spTgt spid="2359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nodeType="clickEffect">
                                  <p:stCondLst>
                                    <p:cond delay="0"/>
                                  </p:stCondLst>
                                  <p:childTnLst>
                                    <p:set>
                                      <p:cBhvr>
                                        <p:cTn id="49" dur="1" fill="hold">
                                          <p:stCondLst>
                                            <p:cond delay="0"/>
                                          </p:stCondLst>
                                        </p:cTn>
                                        <p:tgtEl>
                                          <p:spTgt spid="23600"/>
                                        </p:tgtEl>
                                        <p:attrNameLst>
                                          <p:attrName>style.visibility</p:attrName>
                                        </p:attrNameLst>
                                      </p:cBhvr>
                                      <p:to>
                                        <p:strVal val="visible"/>
                                      </p:to>
                                    </p:set>
                                    <p:animEffect transition="in" filter="wipe(left)">
                                      <p:cBhvr>
                                        <p:cTn id="50" dur="500"/>
                                        <p:tgtEl>
                                          <p:spTgt spid="23600"/>
                                        </p:tgtEl>
                                      </p:cBhvr>
                                    </p:animEffect>
                                  </p:childTnLst>
                                  <p:subTnLst>
                                    <p:audio>
                                      <p:cMediaNode>
                                        <p:cTn display="0" masterRel="sameClick">
                                          <p:stCondLst>
                                            <p:cond evt="begin" delay="0">
                                              <p:tn val="48"/>
                                            </p:cond>
                                          </p:stCondLst>
                                          <p:endCondLst>
                                            <p:cond evt="onStopAudio" delay="0">
                                              <p:tgtEl>
                                                <p:sldTgt/>
                                              </p:tgtEl>
                                            </p:cond>
                                          </p:endCondLst>
                                        </p:cTn>
                                        <p:tgtEl>
                                          <p:sndTgt r:embed="rId4" name="WHOOSH.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17" presetClass="entr" presetSubtype="8" fill="hold" nodeType="clickEffect">
                                  <p:stCondLst>
                                    <p:cond delay="0"/>
                                  </p:stCondLst>
                                  <p:childTnLst>
                                    <p:set>
                                      <p:cBhvr>
                                        <p:cTn id="54" dur="1" fill="hold">
                                          <p:stCondLst>
                                            <p:cond delay="0"/>
                                          </p:stCondLst>
                                        </p:cTn>
                                        <p:tgtEl>
                                          <p:spTgt spid="23627"/>
                                        </p:tgtEl>
                                        <p:attrNameLst>
                                          <p:attrName>style.visibility</p:attrName>
                                        </p:attrNameLst>
                                      </p:cBhvr>
                                      <p:to>
                                        <p:strVal val="visible"/>
                                      </p:to>
                                    </p:set>
                                    <p:anim calcmode="lin" valueType="num">
                                      <p:cBhvr>
                                        <p:cTn id="55" dur="500" fill="hold"/>
                                        <p:tgtEl>
                                          <p:spTgt spid="23627"/>
                                        </p:tgtEl>
                                        <p:attrNameLst>
                                          <p:attrName>ppt_x</p:attrName>
                                        </p:attrNameLst>
                                      </p:cBhvr>
                                      <p:tavLst>
                                        <p:tav tm="0">
                                          <p:val>
                                            <p:strVal val="#ppt_x-#ppt_w/2"/>
                                          </p:val>
                                        </p:tav>
                                        <p:tav tm="100000">
                                          <p:val>
                                            <p:strVal val="#ppt_x"/>
                                          </p:val>
                                        </p:tav>
                                      </p:tavLst>
                                    </p:anim>
                                    <p:anim calcmode="lin" valueType="num">
                                      <p:cBhvr>
                                        <p:cTn id="56" dur="500" fill="hold"/>
                                        <p:tgtEl>
                                          <p:spTgt spid="23627"/>
                                        </p:tgtEl>
                                        <p:attrNameLst>
                                          <p:attrName>ppt_y</p:attrName>
                                        </p:attrNameLst>
                                      </p:cBhvr>
                                      <p:tavLst>
                                        <p:tav tm="0">
                                          <p:val>
                                            <p:strVal val="#ppt_y"/>
                                          </p:val>
                                        </p:tav>
                                        <p:tav tm="100000">
                                          <p:val>
                                            <p:strVal val="#ppt_y"/>
                                          </p:val>
                                        </p:tav>
                                      </p:tavLst>
                                    </p:anim>
                                    <p:anim calcmode="lin" valueType="num">
                                      <p:cBhvr>
                                        <p:cTn id="57" dur="500" fill="hold"/>
                                        <p:tgtEl>
                                          <p:spTgt spid="23627"/>
                                        </p:tgtEl>
                                        <p:attrNameLst>
                                          <p:attrName>ppt_w</p:attrName>
                                        </p:attrNameLst>
                                      </p:cBhvr>
                                      <p:tavLst>
                                        <p:tav tm="0">
                                          <p:val>
                                            <p:fltVal val="0"/>
                                          </p:val>
                                        </p:tav>
                                        <p:tav tm="100000">
                                          <p:val>
                                            <p:strVal val="#ppt_w"/>
                                          </p:val>
                                        </p:tav>
                                      </p:tavLst>
                                    </p:anim>
                                    <p:anim calcmode="lin" valueType="num">
                                      <p:cBhvr>
                                        <p:cTn id="58" dur="500" fill="hold"/>
                                        <p:tgtEl>
                                          <p:spTgt spid="23627"/>
                                        </p:tgtEl>
                                        <p:attrNameLst>
                                          <p:attrName>ppt_h</p:attrName>
                                        </p:attrNameLst>
                                      </p:cBhvr>
                                      <p:tavLst>
                                        <p:tav tm="0">
                                          <p:val>
                                            <p:strVal val="#ppt_h"/>
                                          </p:val>
                                        </p:tav>
                                        <p:tav tm="100000">
                                          <p:val>
                                            <p:strVal val="#ppt_h"/>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15" presetClass="entr" presetSubtype="0" fill="hold" nodeType="clickEffect">
                                  <p:stCondLst>
                                    <p:cond delay="0"/>
                                  </p:stCondLst>
                                  <p:childTnLst>
                                    <p:set>
                                      <p:cBhvr>
                                        <p:cTn id="62" dur="1" fill="hold">
                                          <p:stCondLst>
                                            <p:cond delay="0"/>
                                          </p:stCondLst>
                                        </p:cTn>
                                        <p:tgtEl>
                                          <p:spTgt spid="23579"/>
                                        </p:tgtEl>
                                        <p:attrNameLst>
                                          <p:attrName>style.visibility</p:attrName>
                                        </p:attrNameLst>
                                      </p:cBhvr>
                                      <p:to>
                                        <p:strVal val="visible"/>
                                      </p:to>
                                    </p:set>
                                    <p:anim calcmode="lin" valueType="num">
                                      <p:cBhvr>
                                        <p:cTn id="63" dur="1000" fill="hold"/>
                                        <p:tgtEl>
                                          <p:spTgt spid="23579"/>
                                        </p:tgtEl>
                                        <p:attrNameLst>
                                          <p:attrName>ppt_w</p:attrName>
                                        </p:attrNameLst>
                                      </p:cBhvr>
                                      <p:tavLst>
                                        <p:tav tm="0">
                                          <p:val>
                                            <p:fltVal val="0"/>
                                          </p:val>
                                        </p:tav>
                                        <p:tav tm="100000">
                                          <p:val>
                                            <p:strVal val="#ppt_w"/>
                                          </p:val>
                                        </p:tav>
                                      </p:tavLst>
                                    </p:anim>
                                    <p:anim calcmode="lin" valueType="num">
                                      <p:cBhvr>
                                        <p:cTn id="64" dur="1000" fill="hold"/>
                                        <p:tgtEl>
                                          <p:spTgt spid="23579"/>
                                        </p:tgtEl>
                                        <p:attrNameLst>
                                          <p:attrName>ppt_h</p:attrName>
                                        </p:attrNameLst>
                                      </p:cBhvr>
                                      <p:tavLst>
                                        <p:tav tm="0">
                                          <p:val>
                                            <p:fltVal val="0"/>
                                          </p:val>
                                        </p:tav>
                                        <p:tav tm="100000">
                                          <p:val>
                                            <p:strVal val="#ppt_h"/>
                                          </p:val>
                                        </p:tav>
                                      </p:tavLst>
                                    </p:anim>
                                    <p:anim calcmode="lin" valueType="num">
                                      <p:cBhvr>
                                        <p:cTn id="65" dur="1000" fill="hold"/>
                                        <p:tgtEl>
                                          <p:spTgt spid="23579"/>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2357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2" presetClass="entr" presetSubtype="8" fill="hold" nodeType="clickEffect">
                                  <p:stCondLst>
                                    <p:cond delay="0"/>
                                  </p:stCondLst>
                                  <p:childTnLst>
                                    <p:set>
                                      <p:cBhvr>
                                        <p:cTn id="70" dur="1" fill="hold">
                                          <p:stCondLst>
                                            <p:cond delay="0"/>
                                          </p:stCondLst>
                                        </p:cTn>
                                        <p:tgtEl>
                                          <p:spTgt spid="23556"/>
                                        </p:tgtEl>
                                        <p:attrNameLst>
                                          <p:attrName>style.visibility</p:attrName>
                                        </p:attrNameLst>
                                      </p:cBhvr>
                                      <p:to>
                                        <p:strVal val="visible"/>
                                      </p:to>
                                    </p:set>
                                    <p:animEffect transition="in" filter="wipe(left)">
                                      <p:cBhvr>
                                        <p:cTn id="71" dur="500"/>
                                        <p:tgtEl>
                                          <p:spTgt spid="23556"/>
                                        </p:tgtEl>
                                      </p:cBhvr>
                                    </p:animEffect>
                                  </p:childTnLst>
                                  <p:subTnLst>
                                    <p:audio>
                                      <p:cMediaNode>
                                        <p:cTn display="0" masterRel="sameClick">
                                          <p:stCondLst>
                                            <p:cond evt="begin" delay="0">
                                              <p:tn val="69"/>
                                            </p:cond>
                                          </p:stCondLst>
                                          <p:endCondLst>
                                            <p:cond evt="onStopAudio" delay="0">
                                              <p:tgtEl>
                                                <p:sldTgt/>
                                              </p:tgtEl>
                                            </p:cond>
                                          </p:endCondLst>
                                        </p:cTn>
                                        <p:tgtEl>
                                          <p:sndTgt r:embed="rId4" name="WHOOSH.WAV"/>
                                        </p:tgtEl>
                                      </p:cMediaNode>
                                    </p:audio>
                                  </p:subTnLst>
                                </p:cTn>
                              </p:par>
                            </p:childTnLst>
                          </p:cTn>
                        </p:par>
                      </p:childTnLst>
                    </p:cTn>
                  </p:par>
                  <p:par>
                    <p:cTn id="72" fill="hold" nodeType="clickPar">
                      <p:stCondLst>
                        <p:cond delay="indefinite"/>
                      </p:stCondLst>
                      <p:childTnLst>
                        <p:par>
                          <p:cTn id="73" fill="hold" nodeType="withGroup">
                            <p:stCondLst>
                              <p:cond delay="0"/>
                            </p:stCondLst>
                            <p:childTnLst>
                              <p:par>
                                <p:cTn id="74" presetID="17" presetClass="entr" presetSubtype="1" fill="hold" nodeType="clickEffect">
                                  <p:stCondLst>
                                    <p:cond delay="0"/>
                                  </p:stCondLst>
                                  <p:childTnLst>
                                    <p:set>
                                      <p:cBhvr>
                                        <p:cTn id="75" dur="1" fill="hold">
                                          <p:stCondLst>
                                            <p:cond delay="0"/>
                                          </p:stCondLst>
                                        </p:cTn>
                                        <p:tgtEl>
                                          <p:spTgt spid="23618"/>
                                        </p:tgtEl>
                                        <p:attrNameLst>
                                          <p:attrName>style.visibility</p:attrName>
                                        </p:attrNameLst>
                                      </p:cBhvr>
                                      <p:to>
                                        <p:strVal val="visible"/>
                                      </p:to>
                                    </p:set>
                                    <p:anim calcmode="lin" valueType="num">
                                      <p:cBhvr>
                                        <p:cTn id="76" dur="500" fill="hold"/>
                                        <p:tgtEl>
                                          <p:spTgt spid="23618"/>
                                        </p:tgtEl>
                                        <p:attrNameLst>
                                          <p:attrName>ppt_x</p:attrName>
                                        </p:attrNameLst>
                                      </p:cBhvr>
                                      <p:tavLst>
                                        <p:tav tm="0">
                                          <p:val>
                                            <p:strVal val="#ppt_x"/>
                                          </p:val>
                                        </p:tav>
                                        <p:tav tm="100000">
                                          <p:val>
                                            <p:strVal val="#ppt_x"/>
                                          </p:val>
                                        </p:tav>
                                      </p:tavLst>
                                    </p:anim>
                                    <p:anim calcmode="lin" valueType="num">
                                      <p:cBhvr>
                                        <p:cTn id="77" dur="500" fill="hold"/>
                                        <p:tgtEl>
                                          <p:spTgt spid="23618"/>
                                        </p:tgtEl>
                                        <p:attrNameLst>
                                          <p:attrName>ppt_y</p:attrName>
                                        </p:attrNameLst>
                                      </p:cBhvr>
                                      <p:tavLst>
                                        <p:tav tm="0">
                                          <p:val>
                                            <p:strVal val="#ppt_y-#ppt_h/2"/>
                                          </p:val>
                                        </p:tav>
                                        <p:tav tm="100000">
                                          <p:val>
                                            <p:strVal val="#ppt_y"/>
                                          </p:val>
                                        </p:tav>
                                      </p:tavLst>
                                    </p:anim>
                                    <p:anim calcmode="lin" valueType="num">
                                      <p:cBhvr>
                                        <p:cTn id="78" dur="500" fill="hold"/>
                                        <p:tgtEl>
                                          <p:spTgt spid="23618"/>
                                        </p:tgtEl>
                                        <p:attrNameLst>
                                          <p:attrName>ppt_w</p:attrName>
                                        </p:attrNameLst>
                                      </p:cBhvr>
                                      <p:tavLst>
                                        <p:tav tm="0">
                                          <p:val>
                                            <p:strVal val="#ppt_w"/>
                                          </p:val>
                                        </p:tav>
                                        <p:tav tm="100000">
                                          <p:val>
                                            <p:strVal val="#ppt_w"/>
                                          </p:val>
                                        </p:tav>
                                      </p:tavLst>
                                    </p:anim>
                                    <p:anim calcmode="lin" valueType="num">
                                      <p:cBhvr>
                                        <p:cTn id="79" dur="500" fill="hold"/>
                                        <p:tgtEl>
                                          <p:spTgt spid="23618"/>
                                        </p:tgtEl>
                                        <p:attrNameLst>
                                          <p:attrName>ppt_h</p:attrName>
                                        </p:attrNameLst>
                                      </p:cBhvr>
                                      <p:tavLst>
                                        <p:tav tm="0">
                                          <p:val>
                                            <p:fltVal val="0"/>
                                          </p:val>
                                        </p:tav>
                                        <p:tav tm="100000">
                                          <p:val>
                                            <p:strVal val="#ppt_h"/>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3" presetClass="entr" presetSubtype="272" fill="hold" nodeType="clickEffect">
                                  <p:stCondLst>
                                    <p:cond delay="0"/>
                                  </p:stCondLst>
                                  <p:childTnLst>
                                    <p:set>
                                      <p:cBhvr>
                                        <p:cTn id="83" dur="1" fill="hold">
                                          <p:stCondLst>
                                            <p:cond delay="0"/>
                                          </p:stCondLst>
                                        </p:cTn>
                                        <p:tgtEl>
                                          <p:spTgt spid="23617"/>
                                        </p:tgtEl>
                                        <p:attrNameLst>
                                          <p:attrName>style.visibility</p:attrName>
                                        </p:attrNameLst>
                                      </p:cBhvr>
                                      <p:to>
                                        <p:strVal val="visible"/>
                                      </p:to>
                                    </p:set>
                                    <p:anim calcmode="lin" valueType="num">
                                      <p:cBhvr>
                                        <p:cTn id="84" dur="500" fill="hold"/>
                                        <p:tgtEl>
                                          <p:spTgt spid="23617"/>
                                        </p:tgtEl>
                                        <p:attrNameLst>
                                          <p:attrName>ppt_w</p:attrName>
                                        </p:attrNameLst>
                                      </p:cBhvr>
                                      <p:tavLst>
                                        <p:tav tm="0">
                                          <p:val>
                                            <p:strVal val="2/3*#ppt_w"/>
                                          </p:val>
                                        </p:tav>
                                        <p:tav tm="100000">
                                          <p:val>
                                            <p:strVal val="#ppt_w"/>
                                          </p:val>
                                        </p:tav>
                                      </p:tavLst>
                                    </p:anim>
                                    <p:anim calcmode="lin" valueType="num">
                                      <p:cBhvr>
                                        <p:cTn id="85" dur="500" fill="hold"/>
                                        <p:tgtEl>
                                          <p:spTgt spid="23617"/>
                                        </p:tgtEl>
                                        <p:attrNameLst>
                                          <p:attrName>ppt_h</p:attrName>
                                        </p:attrNameLst>
                                      </p:cBhvr>
                                      <p:tavLst>
                                        <p:tav tm="0">
                                          <p:val>
                                            <p:strVal val="2/3*#ppt_h"/>
                                          </p:val>
                                        </p:tav>
                                        <p:tav tm="100000">
                                          <p:val>
                                            <p:strVal val="#ppt_h"/>
                                          </p:val>
                                        </p:tav>
                                      </p:tavLst>
                                    </p:anim>
                                  </p:childTnLst>
                                </p:cTn>
                              </p:par>
                            </p:childTnLst>
                          </p:cTn>
                        </p:par>
                      </p:childTnLst>
                    </p:cTn>
                  </p:par>
                  <p:par>
                    <p:cTn id="86" fill="hold" nodeType="clickPar">
                      <p:stCondLst>
                        <p:cond delay="indefinite"/>
                      </p:stCondLst>
                      <p:childTnLst>
                        <p:par>
                          <p:cTn id="87" fill="hold" nodeType="withGroup">
                            <p:stCondLst>
                              <p:cond delay="0"/>
                            </p:stCondLst>
                            <p:childTnLst>
                              <p:par>
                                <p:cTn id="88" presetID="22" presetClass="entr" presetSubtype="1" fill="hold" nodeType="clickEffect">
                                  <p:stCondLst>
                                    <p:cond delay="0"/>
                                  </p:stCondLst>
                                  <p:childTnLst>
                                    <p:set>
                                      <p:cBhvr>
                                        <p:cTn id="89" dur="1" fill="hold">
                                          <p:stCondLst>
                                            <p:cond delay="0"/>
                                          </p:stCondLst>
                                        </p:cTn>
                                        <p:tgtEl>
                                          <p:spTgt spid="23622"/>
                                        </p:tgtEl>
                                        <p:attrNameLst>
                                          <p:attrName>style.visibility</p:attrName>
                                        </p:attrNameLst>
                                      </p:cBhvr>
                                      <p:to>
                                        <p:strVal val="visible"/>
                                      </p:to>
                                    </p:set>
                                    <p:animEffect transition="in" filter="wipe(up)">
                                      <p:cBhvr>
                                        <p:cTn id="90" dur="500"/>
                                        <p:tgtEl>
                                          <p:spTgt spid="23622"/>
                                        </p:tgtEl>
                                      </p:cBhvr>
                                    </p:animEffect>
                                  </p:childTnLst>
                                </p:cTn>
                              </p:par>
                            </p:childTnLst>
                          </p:cTn>
                        </p:par>
                        <p:par>
                          <p:cTn id="91" fill="hold" nodeType="afterGroup">
                            <p:stCondLst>
                              <p:cond delay="500"/>
                            </p:stCondLst>
                            <p:childTnLst>
                              <p:par>
                                <p:cTn id="92" presetID="23" presetClass="entr" presetSubtype="288" fill="hold" nodeType="afterEffect">
                                  <p:stCondLst>
                                    <p:cond delay="0"/>
                                  </p:stCondLst>
                                  <p:childTnLst>
                                    <p:set>
                                      <p:cBhvr>
                                        <p:cTn id="93" dur="1" fill="hold">
                                          <p:stCondLst>
                                            <p:cond delay="0"/>
                                          </p:stCondLst>
                                        </p:cTn>
                                        <p:tgtEl>
                                          <p:spTgt spid="23565"/>
                                        </p:tgtEl>
                                        <p:attrNameLst>
                                          <p:attrName>style.visibility</p:attrName>
                                        </p:attrNameLst>
                                      </p:cBhvr>
                                      <p:to>
                                        <p:strVal val="visible"/>
                                      </p:to>
                                    </p:set>
                                    <p:anim calcmode="lin" valueType="num">
                                      <p:cBhvr>
                                        <p:cTn id="94" dur="500" fill="hold"/>
                                        <p:tgtEl>
                                          <p:spTgt spid="23565"/>
                                        </p:tgtEl>
                                        <p:attrNameLst>
                                          <p:attrName>ppt_w</p:attrName>
                                        </p:attrNameLst>
                                      </p:cBhvr>
                                      <p:tavLst>
                                        <p:tav tm="0">
                                          <p:val>
                                            <p:strVal val="4/3*#ppt_w"/>
                                          </p:val>
                                        </p:tav>
                                        <p:tav tm="100000">
                                          <p:val>
                                            <p:strVal val="#ppt_w"/>
                                          </p:val>
                                        </p:tav>
                                      </p:tavLst>
                                    </p:anim>
                                    <p:anim calcmode="lin" valueType="num">
                                      <p:cBhvr>
                                        <p:cTn id="95" dur="500" fill="hold"/>
                                        <p:tgtEl>
                                          <p:spTgt spid="23565"/>
                                        </p:tgtEl>
                                        <p:attrNameLst>
                                          <p:attrName>ppt_h</p:attrName>
                                        </p:attrNameLst>
                                      </p:cBhvr>
                                      <p:tavLst>
                                        <p:tav tm="0">
                                          <p:val>
                                            <p:strVal val="4/3*#ppt_h"/>
                                          </p:val>
                                        </p:tav>
                                        <p:tav tm="100000">
                                          <p:val>
                                            <p:strVal val="#ppt_h"/>
                                          </p:val>
                                        </p:tav>
                                      </p:tavLst>
                                    </p:anim>
                                  </p:childTnLst>
                                </p:cTn>
                              </p:par>
                            </p:childTnLst>
                          </p:cTn>
                        </p:par>
                      </p:childTnLst>
                    </p:cTn>
                  </p:par>
                  <p:par>
                    <p:cTn id="96" fill="hold" nodeType="clickPar">
                      <p:stCondLst>
                        <p:cond delay="indefinite"/>
                      </p:stCondLst>
                      <p:childTnLst>
                        <p:par>
                          <p:cTn id="97" fill="hold" nodeType="withGroup">
                            <p:stCondLst>
                              <p:cond delay="0"/>
                            </p:stCondLst>
                            <p:childTnLst>
                              <p:par>
                                <p:cTn id="98" presetID="22" presetClass="entr" presetSubtype="1" fill="hold" nodeType="clickEffect">
                                  <p:stCondLst>
                                    <p:cond delay="0"/>
                                  </p:stCondLst>
                                  <p:childTnLst>
                                    <p:set>
                                      <p:cBhvr>
                                        <p:cTn id="99" dur="1" fill="hold">
                                          <p:stCondLst>
                                            <p:cond delay="0"/>
                                          </p:stCondLst>
                                        </p:cTn>
                                        <p:tgtEl>
                                          <p:spTgt spid="23628"/>
                                        </p:tgtEl>
                                        <p:attrNameLst>
                                          <p:attrName>style.visibility</p:attrName>
                                        </p:attrNameLst>
                                      </p:cBhvr>
                                      <p:to>
                                        <p:strVal val="visible"/>
                                      </p:to>
                                    </p:set>
                                    <p:animEffect transition="in" filter="wipe(up)">
                                      <p:cBhvr>
                                        <p:cTn id="100" dur="500"/>
                                        <p:tgtEl>
                                          <p:spTgt spid="23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2" grpId="0" animBg="1"/>
      <p:bldP spid="23601" grpId="0" animBg="1"/>
      <p:bldP spid="23629" grpId="0" autoUpdateAnimBg="0"/>
      <p:bldP spid="2363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16387"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16388" name="Rectangle 2" descr="Purple mesh"/>
          <p:cNvSpPr>
            <a:spLocks noGrp="1" noChangeArrowheads="1"/>
          </p:cNvSpPr>
          <p:nvPr>
            <p:ph type="title"/>
          </p:nvPr>
        </p:nvSpPr>
        <p:spPr>
          <a:xfrm>
            <a:off x="1143000" y="304800"/>
            <a:ext cx="6019800" cy="1219200"/>
          </a:xfrm>
          <a:blipFill dpi="0" rotWithShape="0">
            <a:blip r:embed="rId5"/>
            <a:srcRect/>
            <a:tile tx="0" ty="0" sx="100000" sy="100000" flip="none" algn="tl"/>
          </a:blipFill>
          <a:ln w="19050">
            <a:solidFill>
              <a:schemeClr val="folHlink"/>
            </a:solidFill>
            <a:miter lim="800000"/>
            <a:headEnd/>
            <a:tailEnd/>
          </a:ln>
        </p:spPr>
        <p:txBody>
          <a:bodyPr/>
          <a:lstStyle/>
          <a:p>
            <a:r>
              <a:rPr lang="en-US" altLang="en-US" sz="4000" smtClean="0">
                <a:solidFill>
                  <a:schemeClr val="folHlink"/>
                </a:solidFill>
                <a:latin typeface="Tahoma" panose="020B0604030504040204" pitchFamily="34" charset="0"/>
              </a:rPr>
              <a:t>2. FACTORS AFFECTING REACTION RATE</a:t>
            </a:r>
          </a:p>
        </p:txBody>
      </p:sp>
      <p:sp>
        <p:nvSpPr>
          <p:cNvPr id="26627" name="Rectangle 3"/>
          <p:cNvSpPr>
            <a:spLocks noGrp="1" noChangeArrowheads="1"/>
          </p:cNvSpPr>
          <p:nvPr>
            <p:ph type="body" idx="1"/>
          </p:nvPr>
        </p:nvSpPr>
        <p:spPr>
          <a:xfrm>
            <a:off x="533400" y="1981200"/>
            <a:ext cx="8077200" cy="1219200"/>
          </a:xfrm>
        </p:spPr>
        <p:txBody>
          <a:bodyPr/>
          <a:lstStyle/>
          <a:p>
            <a:pPr>
              <a:buFontTx/>
              <a:buNone/>
            </a:pPr>
            <a:r>
              <a:rPr lang="en-US" altLang="en-US" smtClean="0"/>
              <a:t>There are four factors that could affect the rate of a reaction</a:t>
            </a:r>
          </a:p>
        </p:txBody>
      </p:sp>
      <p:graphicFrame>
        <p:nvGraphicFramePr>
          <p:cNvPr id="16390" name="Object 8"/>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16404" name="WordArt 3.0" r:id="rId6" imgW="6099501" imgH="4064491" progId="MSWordArt.2">
                  <p:embed/>
                </p:oleObj>
              </mc:Choice>
              <mc:Fallback>
                <p:oleObj name="WordArt 3.0" r:id="rId6" imgW="6099501" imgH="4064491" progId="MSWordArt.2">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34" name="Rectangle 10"/>
          <p:cNvSpPr>
            <a:spLocks noChangeArrowheads="1"/>
          </p:cNvSpPr>
          <p:nvPr/>
        </p:nvSpPr>
        <p:spPr bwMode="auto">
          <a:xfrm>
            <a:off x="1981200" y="4678363"/>
            <a:ext cx="48593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 Surface Area of reactants</a:t>
            </a:r>
          </a:p>
        </p:txBody>
      </p:sp>
      <p:sp>
        <p:nvSpPr>
          <p:cNvPr id="26635" name="Rectangle 11"/>
          <p:cNvSpPr>
            <a:spLocks noChangeArrowheads="1"/>
          </p:cNvSpPr>
          <p:nvPr/>
        </p:nvSpPr>
        <p:spPr bwMode="auto">
          <a:xfrm>
            <a:off x="2149475" y="3140075"/>
            <a:ext cx="4937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Concentration of reactants</a:t>
            </a:r>
            <a:endParaRPr lang="en-GB" altLang="en-US">
              <a:solidFill>
                <a:schemeClr val="folHlink"/>
              </a:solidFill>
              <a:latin typeface="Tahoma" panose="020B0604030504040204" pitchFamily="34" charset="0"/>
            </a:endParaRPr>
          </a:p>
        </p:txBody>
      </p:sp>
      <p:sp>
        <p:nvSpPr>
          <p:cNvPr id="26637" name="Rectangle 13"/>
          <p:cNvSpPr>
            <a:spLocks noChangeArrowheads="1"/>
          </p:cNvSpPr>
          <p:nvPr/>
        </p:nvSpPr>
        <p:spPr bwMode="auto">
          <a:xfrm>
            <a:off x="2147888" y="3916363"/>
            <a:ext cx="25003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Temperature</a:t>
            </a:r>
          </a:p>
        </p:txBody>
      </p:sp>
      <p:sp>
        <p:nvSpPr>
          <p:cNvPr id="26638" name="Rectangle 14"/>
          <p:cNvSpPr>
            <a:spLocks noChangeArrowheads="1"/>
          </p:cNvSpPr>
          <p:nvPr/>
        </p:nvSpPr>
        <p:spPr bwMode="auto">
          <a:xfrm>
            <a:off x="2133600" y="5440363"/>
            <a:ext cx="17859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a:solidFill>
                  <a:schemeClr val="folHlink"/>
                </a:solidFill>
                <a:latin typeface="Tahoma" panose="020B0604030504040204" pitchFamily="34" charset="0"/>
              </a:rPr>
              <a:t>Catalysts</a:t>
            </a:r>
            <a:endParaRPr lang="en-GB" altLang="en-US">
              <a:solidFill>
                <a:schemeClr val="folHlink"/>
              </a:solidFill>
              <a:latin typeface="Tahoma" panose="020B0604030504040204" pitchFamily="34" charset="0"/>
            </a:endParaRPr>
          </a:p>
        </p:txBody>
      </p:sp>
      <p:pic>
        <p:nvPicPr>
          <p:cNvPr id="26641" name="Picture 17" descr="C:\Documents and Settings\gary\My Documents\School work\chemistry\pictures\photos for pwrpt\gazza.jpg"/>
          <p:cNvPicPr>
            <a:picLocks noChangeAspect="1" noChangeArrowheads="1"/>
          </p:cNvPicPr>
          <p:nvPr/>
        </p:nvPicPr>
        <p:blipFill>
          <a:blip r:embed="rId8" cstate="print">
            <a:clrChange>
              <a:clrFrom>
                <a:srgbClr val="8AFEFD"/>
              </a:clrFrom>
              <a:clrTo>
                <a:srgbClr val="8AFEFD">
                  <a:alpha val="0"/>
                </a:srgbClr>
              </a:clrTo>
            </a:clrChange>
            <a:extLst>
              <a:ext uri="{28A0092B-C50C-407E-A947-70E740481C1C}">
                <a14:useLocalDpi xmlns:a14="http://schemas.microsoft.com/office/drawing/2010/main" val="0"/>
              </a:ext>
            </a:extLst>
          </a:blip>
          <a:srcRect/>
          <a:stretch>
            <a:fillRect/>
          </a:stretch>
        </p:blipFill>
        <p:spPr bwMode="auto">
          <a:xfrm>
            <a:off x="1600200" y="3103563"/>
            <a:ext cx="525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2" name="Picture 18" descr="C:\Documents and Settings\gary\My Documents\School work\chemistry\pictures\photos for pwrpt\gazza.jpg"/>
          <p:cNvPicPr>
            <a:picLocks noChangeAspect="1" noChangeArrowheads="1"/>
          </p:cNvPicPr>
          <p:nvPr/>
        </p:nvPicPr>
        <p:blipFill>
          <a:blip r:embed="rId8" cstate="print">
            <a:clrChange>
              <a:clrFrom>
                <a:srgbClr val="8AFEFD"/>
              </a:clrFrom>
              <a:clrTo>
                <a:srgbClr val="8AFEFD">
                  <a:alpha val="0"/>
                </a:srgbClr>
              </a:clrTo>
            </a:clrChange>
            <a:extLst>
              <a:ext uri="{28A0092B-C50C-407E-A947-70E740481C1C}">
                <a14:useLocalDpi xmlns:a14="http://schemas.microsoft.com/office/drawing/2010/main" val="0"/>
              </a:ext>
            </a:extLst>
          </a:blip>
          <a:srcRect/>
          <a:stretch>
            <a:fillRect/>
          </a:stretch>
        </p:blipFill>
        <p:spPr bwMode="auto">
          <a:xfrm>
            <a:off x="1600200" y="3846513"/>
            <a:ext cx="525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3" name="Picture 19" descr="C:\Documents and Settings\gary\My Documents\School work\chemistry\pictures\photos for pwrpt\gazza.jpg"/>
          <p:cNvPicPr>
            <a:picLocks noChangeAspect="1" noChangeArrowheads="1"/>
          </p:cNvPicPr>
          <p:nvPr/>
        </p:nvPicPr>
        <p:blipFill>
          <a:blip r:embed="rId8" cstate="print">
            <a:clrChange>
              <a:clrFrom>
                <a:srgbClr val="8AFEFD"/>
              </a:clrFrom>
              <a:clrTo>
                <a:srgbClr val="8AFEFD">
                  <a:alpha val="0"/>
                </a:srgbClr>
              </a:clrTo>
            </a:clrChange>
            <a:extLst>
              <a:ext uri="{28A0092B-C50C-407E-A947-70E740481C1C}">
                <a14:useLocalDpi xmlns:a14="http://schemas.microsoft.com/office/drawing/2010/main" val="0"/>
              </a:ext>
            </a:extLst>
          </a:blip>
          <a:srcRect/>
          <a:stretch>
            <a:fillRect/>
          </a:stretch>
        </p:blipFill>
        <p:spPr bwMode="auto">
          <a:xfrm>
            <a:off x="1600200" y="4608513"/>
            <a:ext cx="525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4" name="Picture 20" descr="C:\Documents and Settings\gary\My Documents\School work\chemistry\pictures\photos for pwrpt\gazza.jpg"/>
          <p:cNvPicPr>
            <a:picLocks noChangeAspect="1" noChangeArrowheads="1"/>
          </p:cNvPicPr>
          <p:nvPr/>
        </p:nvPicPr>
        <p:blipFill>
          <a:blip r:embed="rId8" cstate="print">
            <a:clrChange>
              <a:clrFrom>
                <a:srgbClr val="8AFEFD"/>
              </a:clrFrom>
              <a:clrTo>
                <a:srgbClr val="8AFEFD">
                  <a:alpha val="0"/>
                </a:srgbClr>
              </a:clrTo>
            </a:clrChange>
            <a:extLst>
              <a:ext uri="{28A0092B-C50C-407E-A947-70E740481C1C}">
                <a14:useLocalDpi xmlns:a14="http://schemas.microsoft.com/office/drawing/2010/main" val="0"/>
              </a:ext>
            </a:extLst>
          </a:blip>
          <a:srcRect/>
          <a:stretch>
            <a:fillRect/>
          </a:stretch>
        </p:blipFill>
        <p:spPr bwMode="auto">
          <a:xfrm>
            <a:off x="1600200" y="5370513"/>
            <a:ext cx="525463"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5" name="Text Box 21"/>
          <p:cNvSpPr txBox="1">
            <a:spLocks noChangeArrowheads="1"/>
          </p:cNvSpPr>
          <p:nvPr/>
        </p:nvSpPr>
        <p:spPr bwMode="auto">
          <a:xfrm>
            <a:off x="5257800" y="5943600"/>
            <a:ext cx="35814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a:t>Let’s look at each in detail</a:t>
            </a:r>
            <a:endParaRPr lang="en-GB" altLang="en-US" sz="240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p:cTn id="7" dur="5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6627">
                                            <p:txEl>
                                              <p:pRg st="0" end="0"/>
                                            </p:txEl>
                                          </p:spTgt>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4"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nodeType="clickEffect">
                                  <p:stCondLst>
                                    <p:cond delay="0"/>
                                  </p:stCondLst>
                                  <p:childTnLst>
                                    <p:set>
                                      <p:cBhvr>
                                        <p:cTn id="12" dur="1" fill="hold">
                                          <p:stCondLst>
                                            <p:cond delay="0"/>
                                          </p:stCondLst>
                                        </p:cTn>
                                        <p:tgtEl>
                                          <p:spTgt spid="26641"/>
                                        </p:tgtEl>
                                        <p:attrNameLst>
                                          <p:attrName>style.visibility</p:attrName>
                                        </p:attrNameLst>
                                      </p:cBhvr>
                                      <p:to>
                                        <p:strVal val="visible"/>
                                      </p:to>
                                    </p:set>
                                    <p:anim calcmode="lin" valueType="num">
                                      <p:cBhvr>
                                        <p:cTn id="13" dur="1000" fill="hold"/>
                                        <p:tgtEl>
                                          <p:spTgt spid="26641"/>
                                        </p:tgtEl>
                                        <p:attrNameLst>
                                          <p:attrName>ppt_w</p:attrName>
                                        </p:attrNameLst>
                                      </p:cBhvr>
                                      <p:tavLst>
                                        <p:tav tm="0">
                                          <p:val>
                                            <p:fltVal val="0"/>
                                          </p:val>
                                        </p:tav>
                                        <p:tav tm="100000">
                                          <p:val>
                                            <p:strVal val="#ppt_w"/>
                                          </p:val>
                                        </p:tav>
                                      </p:tavLst>
                                    </p:anim>
                                    <p:anim calcmode="lin" valueType="num">
                                      <p:cBhvr>
                                        <p:cTn id="14" dur="1000" fill="hold"/>
                                        <p:tgtEl>
                                          <p:spTgt spid="26641"/>
                                        </p:tgtEl>
                                        <p:attrNameLst>
                                          <p:attrName>ppt_h</p:attrName>
                                        </p:attrNameLst>
                                      </p:cBhvr>
                                      <p:tavLst>
                                        <p:tav tm="0">
                                          <p:val>
                                            <p:fltVal val="0"/>
                                          </p:val>
                                        </p:tav>
                                        <p:tav tm="100000">
                                          <p:val>
                                            <p:strVal val="#ppt_h"/>
                                          </p:val>
                                        </p:tav>
                                      </p:tavLst>
                                    </p:anim>
                                    <p:anim calcmode="lin" valueType="num">
                                      <p:cBhvr>
                                        <p:cTn id="15" dur="1000" fill="hold"/>
                                        <p:tgtEl>
                                          <p:spTgt spid="2664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6641"/>
                                        </p:tgtEl>
                                        <p:attrNameLst>
                                          <p:attrName>ppt_y</p:attrName>
                                        </p:attrNameLst>
                                      </p:cBhvr>
                                      <p:tavLst>
                                        <p:tav tm="0" fmla="#ppt_y+(sin(-2*pi*(1-$))*-#ppt_x+cos(-2*pi*(1-$))*(1-#ppt_y))*(1-$)">
                                          <p:val>
                                            <p:fltVal val="0"/>
                                          </p:val>
                                        </p:tav>
                                        <p:tav tm="100000">
                                          <p:val>
                                            <p:fltVal val="1"/>
                                          </p:val>
                                        </p:tav>
                                      </p:tavLst>
                                    </p:anim>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26635"/>
                                        </p:tgtEl>
                                        <p:attrNameLst>
                                          <p:attrName>style.visibility</p:attrName>
                                        </p:attrNameLst>
                                      </p:cBhvr>
                                      <p:to>
                                        <p:strVal val="visible"/>
                                      </p:to>
                                    </p:set>
                                    <p:animEffect transition="in" filter="wipe(left)">
                                      <p:cBhvr>
                                        <p:cTn id="20" dur="500"/>
                                        <p:tgtEl>
                                          <p:spTgt spid="2663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5" presetClass="entr" presetSubtype="0" fill="hold" nodeType="clickEffect">
                                  <p:stCondLst>
                                    <p:cond delay="0"/>
                                  </p:stCondLst>
                                  <p:childTnLst>
                                    <p:set>
                                      <p:cBhvr>
                                        <p:cTn id="24" dur="1" fill="hold">
                                          <p:stCondLst>
                                            <p:cond delay="0"/>
                                          </p:stCondLst>
                                        </p:cTn>
                                        <p:tgtEl>
                                          <p:spTgt spid="26642"/>
                                        </p:tgtEl>
                                        <p:attrNameLst>
                                          <p:attrName>style.visibility</p:attrName>
                                        </p:attrNameLst>
                                      </p:cBhvr>
                                      <p:to>
                                        <p:strVal val="visible"/>
                                      </p:to>
                                    </p:set>
                                    <p:anim calcmode="lin" valueType="num">
                                      <p:cBhvr>
                                        <p:cTn id="25" dur="1000" fill="hold"/>
                                        <p:tgtEl>
                                          <p:spTgt spid="26642"/>
                                        </p:tgtEl>
                                        <p:attrNameLst>
                                          <p:attrName>ppt_w</p:attrName>
                                        </p:attrNameLst>
                                      </p:cBhvr>
                                      <p:tavLst>
                                        <p:tav tm="0">
                                          <p:val>
                                            <p:fltVal val="0"/>
                                          </p:val>
                                        </p:tav>
                                        <p:tav tm="100000">
                                          <p:val>
                                            <p:strVal val="#ppt_w"/>
                                          </p:val>
                                        </p:tav>
                                      </p:tavLst>
                                    </p:anim>
                                    <p:anim calcmode="lin" valueType="num">
                                      <p:cBhvr>
                                        <p:cTn id="26" dur="1000" fill="hold"/>
                                        <p:tgtEl>
                                          <p:spTgt spid="26642"/>
                                        </p:tgtEl>
                                        <p:attrNameLst>
                                          <p:attrName>ppt_h</p:attrName>
                                        </p:attrNameLst>
                                      </p:cBhvr>
                                      <p:tavLst>
                                        <p:tav tm="0">
                                          <p:val>
                                            <p:fltVal val="0"/>
                                          </p:val>
                                        </p:tav>
                                        <p:tav tm="100000">
                                          <p:val>
                                            <p:strVal val="#ppt_h"/>
                                          </p:val>
                                        </p:tav>
                                      </p:tavLst>
                                    </p:anim>
                                    <p:anim calcmode="lin" valueType="num">
                                      <p:cBhvr>
                                        <p:cTn id="27" dur="1000" fill="hold"/>
                                        <p:tgtEl>
                                          <p:spTgt spid="26642"/>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6642"/>
                                        </p:tgtEl>
                                        <p:attrNameLst>
                                          <p:attrName>ppt_y</p:attrName>
                                        </p:attrNameLst>
                                      </p:cBhvr>
                                      <p:tavLst>
                                        <p:tav tm="0" fmla="#ppt_y+(sin(-2*pi*(1-$))*-#ppt_x+cos(-2*pi*(1-$))*(1-#ppt_y))*(1-$)">
                                          <p:val>
                                            <p:fltVal val="0"/>
                                          </p:val>
                                        </p:tav>
                                        <p:tav tm="100000">
                                          <p:val>
                                            <p:fltVal val="1"/>
                                          </p:val>
                                        </p:tav>
                                      </p:tavLst>
                                    </p:anim>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26637"/>
                                        </p:tgtEl>
                                        <p:attrNameLst>
                                          <p:attrName>style.visibility</p:attrName>
                                        </p:attrNameLst>
                                      </p:cBhvr>
                                      <p:to>
                                        <p:strVal val="visible"/>
                                      </p:to>
                                    </p:set>
                                    <p:animEffect transition="in" filter="wipe(left)">
                                      <p:cBhvr>
                                        <p:cTn id="32" dur="500"/>
                                        <p:tgtEl>
                                          <p:spTgt spid="2663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nodeType="clickEffect">
                                  <p:stCondLst>
                                    <p:cond delay="0"/>
                                  </p:stCondLst>
                                  <p:childTnLst>
                                    <p:set>
                                      <p:cBhvr>
                                        <p:cTn id="36" dur="1" fill="hold">
                                          <p:stCondLst>
                                            <p:cond delay="0"/>
                                          </p:stCondLst>
                                        </p:cTn>
                                        <p:tgtEl>
                                          <p:spTgt spid="26643"/>
                                        </p:tgtEl>
                                        <p:attrNameLst>
                                          <p:attrName>style.visibility</p:attrName>
                                        </p:attrNameLst>
                                      </p:cBhvr>
                                      <p:to>
                                        <p:strVal val="visible"/>
                                      </p:to>
                                    </p:set>
                                    <p:anim calcmode="lin" valueType="num">
                                      <p:cBhvr>
                                        <p:cTn id="37" dur="1000" fill="hold"/>
                                        <p:tgtEl>
                                          <p:spTgt spid="26643"/>
                                        </p:tgtEl>
                                        <p:attrNameLst>
                                          <p:attrName>ppt_w</p:attrName>
                                        </p:attrNameLst>
                                      </p:cBhvr>
                                      <p:tavLst>
                                        <p:tav tm="0">
                                          <p:val>
                                            <p:fltVal val="0"/>
                                          </p:val>
                                        </p:tav>
                                        <p:tav tm="100000">
                                          <p:val>
                                            <p:strVal val="#ppt_w"/>
                                          </p:val>
                                        </p:tav>
                                      </p:tavLst>
                                    </p:anim>
                                    <p:anim calcmode="lin" valueType="num">
                                      <p:cBhvr>
                                        <p:cTn id="38" dur="1000" fill="hold"/>
                                        <p:tgtEl>
                                          <p:spTgt spid="26643"/>
                                        </p:tgtEl>
                                        <p:attrNameLst>
                                          <p:attrName>ppt_h</p:attrName>
                                        </p:attrNameLst>
                                      </p:cBhvr>
                                      <p:tavLst>
                                        <p:tav tm="0">
                                          <p:val>
                                            <p:fltVal val="0"/>
                                          </p:val>
                                        </p:tav>
                                        <p:tav tm="100000">
                                          <p:val>
                                            <p:strVal val="#ppt_h"/>
                                          </p:val>
                                        </p:tav>
                                      </p:tavLst>
                                    </p:anim>
                                    <p:anim calcmode="lin" valueType="num">
                                      <p:cBhvr>
                                        <p:cTn id="39" dur="1000" fill="hold"/>
                                        <p:tgtEl>
                                          <p:spTgt spid="26643"/>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26643"/>
                                        </p:tgtEl>
                                        <p:attrNameLst>
                                          <p:attrName>ppt_y</p:attrName>
                                        </p:attrNameLst>
                                      </p:cBhvr>
                                      <p:tavLst>
                                        <p:tav tm="0" fmla="#ppt_y+(sin(-2*pi*(1-$))*-#ppt_x+cos(-2*pi*(1-$))*(1-#ppt_y))*(1-$)">
                                          <p:val>
                                            <p:fltVal val="0"/>
                                          </p:val>
                                        </p:tav>
                                        <p:tav tm="100000">
                                          <p:val>
                                            <p:fltVal val="1"/>
                                          </p:val>
                                        </p:tav>
                                      </p:tavLst>
                                    </p:anim>
                                  </p:childTnLst>
                                </p:cTn>
                              </p:par>
                            </p:childTnLst>
                          </p:cTn>
                        </p:par>
                        <p:par>
                          <p:cTn id="41" fill="hold" nodeType="afterGroup">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26634"/>
                                        </p:tgtEl>
                                        <p:attrNameLst>
                                          <p:attrName>style.visibility</p:attrName>
                                        </p:attrNameLst>
                                      </p:cBhvr>
                                      <p:to>
                                        <p:strVal val="visible"/>
                                      </p:to>
                                    </p:set>
                                    <p:animEffect transition="in" filter="wipe(left)">
                                      <p:cBhvr>
                                        <p:cTn id="44" dur="500"/>
                                        <p:tgtEl>
                                          <p:spTgt spid="2663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5" presetClass="entr" presetSubtype="0" fill="hold" nodeType="clickEffect">
                                  <p:stCondLst>
                                    <p:cond delay="0"/>
                                  </p:stCondLst>
                                  <p:childTnLst>
                                    <p:set>
                                      <p:cBhvr>
                                        <p:cTn id="48" dur="1" fill="hold">
                                          <p:stCondLst>
                                            <p:cond delay="0"/>
                                          </p:stCondLst>
                                        </p:cTn>
                                        <p:tgtEl>
                                          <p:spTgt spid="26644"/>
                                        </p:tgtEl>
                                        <p:attrNameLst>
                                          <p:attrName>style.visibility</p:attrName>
                                        </p:attrNameLst>
                                      </p:cBhvr>
                                      <p:to>
                                        <p:strVal val="visible"/>
                                      </p:to>
                                    </p:set>
                                    <p:anim calcmode="lin" valueType="num">
                                      <p:cBhvr>
                                        <p:cTn id="49" dur="1000" fill="hold"/>
                                        <p:tgtEl>
                                          <p:spTgt spid="26644"/>
                                        </p:tgtEl>
                                        <p:attrNameLst>
                                          <p:attrName>ppt_w</p:attrName>
                                        </p:attrNameLst>
                                      </p:cBhvr>
                                      <p:tavLst>
                                        <p:tav tm="0">
                                          <p:val>
                                            <p:fltVal val="0"/>
                                          </p:val>
                                        </p:tav>
                                        <p:tav tm="100000">
                                          <p:val>
                                            <p:strVal val="#ppt_w"/>
                                          </p:val>
                                        </p:tav>
                                      </p:tavLst>
                                    </p:anim>
                                    <p:anim calcmode="lin" valueType="num">
                                      <p:cBhvr>
                                        <p:cTn id="50" dur="1000" fill="hold"/>
                                        <p:tgtEl>
                                          <p:spTgt spid="26644"/>
                                        </p:tgtEl>
                                        <p:attrNameLst>
                                          <p:attrName>ppt_h</p:attrName>
                                        </p:attrNameLst>
                                      </p:cBhvr>
                                      <p:tavLst>
                                        <p:tav tm="0">
                                          <p:val>
                                            <p:fltVal val="0"/>
                                          </p:val>
                                        </p:tav>
                                        <p:tav tm="100000">
                                          <p:val>
                                            <p:strVal val="#ppt_h"/>
                                          </p:val>
                                        </p:tav>
                                      </p:tavLst>
                                    </p:anim>
                                    <p:anim calcmode="lin" valueType="num">
                                      <p:cBhvr>
                                        <p:cTn id="51" dur="1000" fill="hold"/>
                                        <p:tgtEl>
                                          <p:spTgt spid="26644"/>
                                        </p:tgtEl>
                                        <p:attrNameLst>
                                          <p:attrName>ppt_x</p:attrName>
                                        </p:attrNameLst>
                                      </p:cBhvr>
                                      <p:tavLst>
                                        <p:tav tm="0" fmla="#ppt_x+(cos(-2*pi*(1-$))*-#ppt_x-sin(-2*pi*(1-$))*(1-#ppt_y))*(1-$)">
                                          <p:val>
                                            <p:fltVal val="0"/>
                                          </p:val>
                                        </p:tav>
                                        <p:tav tm="100000">
                                          <p:val>
                                            <p:fltVal val="1"/>
                                          </p:val>
                                        </p:tav>
                                      </p:tavLst>
                                    </p:anim>
                                    <p:anim calcmode="lin" valueType="num">
                                      <p:cBhvr>
                                        <p:cTn id="52" dur="1000" fill="hold"/>
                                        <p:tgtEl>
                                          <p:spTgt spid="26644"/>
                                        </p:tgtEl>
                                        <p:attrNameLst>
                                          <p:attrName>ppt_y</p:attrName>
                                        </p:attrNameLst>
                                      </p:cBhvr>
                                      <p:tavLst>
                                        <p:tav tm="0" fmla="#ppt_y+(sin(-2*pi*(1-$))*-#ppt_x+cos(-2*pi*(1-$))*(1-#ppt_y))*(1-$)">
                                          <p:val>
                                            <p:fltVal val="0"/>
                                          </p:val>
                                        </p:tav>
                                        <p:tav tm="100000">
                                          <p:val>
                                            <p:fltVal val="1"/>
                                          </p:val>
                                        </p:tav>
                                      </p:tavLst>
                                    </p:anim>
                                  </p:childTnLst>
                                </p:cTn>
                              </p:par>
                            </p:childTnLst>
                          </p:cTn>
                        </p:par>
                        <p:par>
                          <p:cTn id="53" fill="hold" nodeType="afterGroup">
                            <p:stCondLst>
                              <p:cond delay="1000"/>
                            </p:stCondLst>
                            <p:childTnLst>
                              <p:par>
                                <p:cTn id="54" presetID="22" presetClass="entr" presetSubtype="8" fill="hold" grpId="0" nodeType="afterEffect">
                                  <p:stCondLst>
                                    <p:cond delay="0"/>
                                  </p:stCondLst>
                                  <p:childTnLst>
                                    <p:set>
                                      <p:cBhvr>
                                        <p:cTn id="55" dur="1" fill="hold">
                                          <p:stCondLst>
                                            <p:cond delay="0"/>
                                          </p:stCondLst>
                                        </p:cTn>
                                        <p:tgtEl>
                                          <p:spTgt spid="26638"/>
                                        </p:tgtEl>
                                        <p:attrNameLst>
                                          <p:attrName>style.visibility</p:attrName>
                                        </p:attrNameLst>
                                      </p:cBhvr>
                                      <p:to>
                                        <p:strVal val="visible"/>
                                      </p:to>
                                    </p:set>
                                    <p:animEffect transition="in" filter="wipe(left)">
                                      <p:cBhvr>
                                        <p:cTn id="56" dur="500"/>
                                        <p:tgtEl>
                                          <p:spTgt spid="26638"/>
                                        </p:tgtEl>
                                      </p:cBhvr>
                                    </p:animEffect>
                                  </p:childTnLst>
                                </p:cTn>
                              </p:par>
                            </p:childTnLst>
                          </p:cTn>
                        </p:par>
                        <p:par>
                          <p:cTn id="57" fill="hold" nodeType="afterGroup">
                            <p:stCondLst>
                              <p:cond delay="1500"/>
                            </p:stCondLst>
                            <p:childTnLst>
                              <p:par>
                                <p:cTn id="58" presetID="22" presetClass="entr" presetSubtype="8" fill="hold" grpId="0" nodeType="afterEffect">
                                  <p:stCondLst>
                                    <p:cond delay="1000"/>
                                  </p:stCondLst>
                                  <p:childTnLst>
                                    <p:set>
                                      <p:cBhvr>
                                        <p:cTn id="59" dur="1" fill="hold">
                                          <p:stCondLst>
                                            <p:cond delay="0"/>
                                          </p:stCondLst>
                                        </p:cTn>
                                        <p:tgtEl>
                                          <p:spTgt spid="26645"/>
                                        </p:tgtEl>
                                        <p:attrNameLst>
                                          <p:attrName>style.visibility</p:attrName>
                                        </p:attrNameLst>
                                      </p:cBhvr>
                                      <p:to>
                                        <p:strVal val="visible"/>
                                      </p:to>
                                    </p:set>
                                    <p:animEffect transition="in" filter="wipe(left)">
                                      <p:cBhvr>
                                        <p:cTn id="60" dur="500"/>
                                        <p:tgtEl>
                                          <p:spTgt spid="266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P spid="26634" grpId="0" autoUpdateAnimBg="0"/>
      <p:bldP spid="26635" grpId="0" autoUpdateAnimBg="0"/>
      <p:bldP spid="26637" grpId="0" autoUpdateAnimBg="0"/>
      <p:bldP spid="26638" grpId="0" autoUpdateAnimBg="0"/>
      <p:bldP spid="2664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M.S.H.S.    CHEMISTRY</a:t>
            </a:r>
          </a:p>
        </p:txBody>
      </p:sp>
      <p:sp>
        <p:nvSpPr>
          <p:cNvPr id="18435" name="Footer Placeholder 4"/>
          <p:cNvSpPr>
            <a:spLocks noGrp="1"/>
          </p:cNvSpPr>
          <p:nvPr>
            <p:ph type="ftr" sz="quarter" idx="11"/>
          </p:nvPr>
        </p:nvSpPr>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00" smtClean="0">
                <a:solidFill>
                  <a:srgbClr val="CC0000"/>
                </a:solidFill>
              </a:rPr>
              <a:t>ZIGGY Inc. PRODUCTIONS</a:t>
            </a:r>
          </a:p>
        </p:txBody>
      </p:sp>
      <p:sp>
        <p:nvSpPr>
          <p:cNvPr id="18436" name="Rectangle 2"/>
          <p:cNvSpPr>
            <a:spLocks noGrp="1" noChangeArrowheads="1"/>
          </p:cNvSpPr>
          <p:nvPr>
            <p:ph type="title"/>
          </p:nvPr>
        </p:nvSpPr>
        <p:spPr>
          <a:xfrm>
            <a:off x="1143000" y="228600"/>
            <a:ext cx="5715000" cy="990600"/>
          </a:xfrm>
          <a:solidFill>
            <a:schemeClr val="tx1"/>
          </a:solidFill>
          <a:ln w="19050">
            <a:solidFill>
              <a:schemeClr val="tx1"/>
            </a:solidFill>
            <a:miter lim="800000"/>
            <a:headEnd/>
            <a:tailEnd/>
          </a:ln>
        </p:spPr>
        <p:txBody>
          <a:bodyPr/>
          <a:lstStyle/>
          <a:p>
            <a:r>
              <a:rPr lang="en-US" altLang="en-US" sz="3200" b="1" smtClean="0">
                <a:solidFill>
                  <a:schemeClr val="accent1"/>
                </a:solidFill>
                <a:latin typeface="Tahoma" panose="020B0604030504040204" pitchFamily="34" charset="0"/>
              </a:rPr>
              <a:t>(a) How concentration affects reaction rate</a:t>
            </a:r>
          </a:p>
        </p:txBody>
      </p:sp>
      <p:sp>
        <p:nvSpPr>
          <p:cNvPr id="30723" name="Rectangle 3"/>
          <p:cNvSpPr>
            <a:spLocks noGrp="1" noChangeArrowheads="1"/>
          </p:cNvSpPr>
          <p:nvPr>
            <p:ph type="body" idx="1"/>
          </p:nvPr>
        </p:nvSpPr>
        <p:spPr>
          <a:xfrm>
            <a:off x="1066800" y="1371600"/>
            <a:ext cx="8001000" cy="1981200"/>
          </a:xfrm>
        </p:spPr>
        <p:txBody>
          <a:bodyPr/>
          <a:lstStyle/>
          <a:p>
            <a:pPr>
              <a:spcBef>
                <a:spcPct val="0"/>
              </a:spcBef>
              <a:buFontTx/>
              <a:buNone/>
            </a:pPr>
            <a:r>
              <a:rPr lang="en-US" altLang="en-US" sz="2400" b="1" smtClean="0"/>
              <a:t>For a reaction to take place, collisions must occur between the reacting particles. If the number of particles per unit volume is increased the </a:t>
            </a:r>
            <a:r>
              <a:rPr lang="en-US" altLang="en-US" sz="2400" b="1" u="sng" smtClean="0"/>
              <a:t>chances of collisions increases</a:t>
            </a:r>
            <a:r>
              <a:rPr lang="en-US" altLang="en-US" sz="2400" b="1" smtClean="0"/>
              <a:t>. More collisions means a faster rate of reaction</a:t>
            </a:r>
          </a:p>
        </p:txBody>
      </p:sp>
      <p:graphicFrame>
        <p:nvGraphicFramePr>
          <p:cNvPr id="18438" name="Object 4"/>
          <p:cNvGraphicFramePr>
            <a:graphicFrameLocks noChangeAspect="1"/>
          </p:cNvGraphicFramePr>
          <p:nvPr/>
        </p:nvGraphicFramePr>
        <p:xfrm>
          <a:off x="7543800" y="0"/>
          <a:ext cx="1600200" cy="1316038"/>
        </p:xfrm>
        <a:graphic>
          <a:graphicData uri="http://schemas.openxmlformats.org/presentationml/2006/ole">
            <mc:AlternateContent xmlns:mc="http://schemas.openxmlformats.org/markup-compatibility/2006">
              <mc:Choice xmlns:v="urn:schemas-microsoft-com:vml" Requires="v">
                <p:oleObj spid="_x0000_s18503" name="WordArt 3.0" r:id="rId4" imgW="6099501" imgH="4064491" progId="MSWordArt.2">
                  <p:embed/>
                </p:oleObj>
              </mc:Choice>
              <mc:Fallback>
                <p:oleObj name="WordArt 3.0" r:id="rId4" imgW="6099501" imgH="4064491" progId="MSWordArt.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3800" y="0"/>
                        <a:ext cx="1600200" cy="1316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0831" name="Group 111"/>
          <p:cNvGrpSpPr>
            <a:grpSpLocks/>
          </p:cNvGrpSpPr>
          <p:nvPr/>
        </p:nvGrpSpPr>
        <p:grpSpPr bwMode="auto">
          <a:xfrm>
            <a:off x="6324600" y="3810000"/>
            <a:ext cx="1676400" cy="1143000"/>
            <a:chOff x="3552" y="3072"/>
            <a:chExt cx="1056" cy="720"/>
          </a:xfrm>
        </p:grpSpPr>
        <p:grpSp>
          <p:nvGrpSpPr>
            <p:cNvPr id="18487" name="Group 112"/>
            <p:cNvGrpSpPr>
              <a:grpSpLocks/>
            </p:cNvGrpSpPr>
            <p:nvPr/>
          </p:nvGrpSpPr>
          <p:grpSpPr bwMode="auto">
            <a:xfrm>
              <a:off x="3552" y="3168"/>
              <a:ext cx="0" cy="432"/>
              <a:chOff x="1440" y="3168"/>
              <a:chExt cx="0" cy="432"/>
            </a:xfrm>
          </p:grpSpPr>
          <p:sp>
            <p:nvSpPr>
              <p:cNvPr id="18497" name="Line 113"/>
              <p:cNvSpPr>
                <a:spLocks noChangeShapeType="1"/>
              </p:cNvSpPr>
              <p:nvPr/>
            </p:nvSpPr>
            <p:spPr bwMode="auto">
              <a:xfrm>
                <a:off x="1440" y="3168"/>
                <a:ext cx="0"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98" name="Line 114"/>
              <p:cNvSpPr>
                <a:spLocks noChangeShapeType="1"/>
              </p:cNvSpPr>
              <p:nvPr/>
            </p:nvSpPr>
            <p:spPr bwMode="auto">
              <a:xfrm flipV="1">
                <a:off x="1440" y="3360"/>
                <a:ext cx="0" cy="24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18488" name="Group 115"/>
            <p:cNvGrpSpPr>
              <a:grpSpLocks/>
            </p:cNvGrpSpPr>
            <p:nvPr/>
          </p:nvGrpSpPr>
          <p:grpSpPr bwMode="auto">
            <a:xfrm>
              <a:off x="4608" y="3168"/>
              <a:ext cx="0" cy="432"/>
              <a:chOff x="1440" y="3168"/>
              <a:chExt cx="0" cy="432"/>
            </a:xfrm>
          </p:grpSpPr>
          <p:sp>
            <p:nvSpPr>
              <p:cNvPr id="18495" name="Line 116"/>
              <p:cNvSpPr>
                <a:spLocks noChangeShapeType="1"/>
              </p:cNvSpPr>
              <p:nvPr/>
            </p:nvSpPr>
            <p:spPr bwMode="auto">
              <a:xfrm>
                <a:off x="1440" y="3168"/>
                <a:ext cx="0"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96" name="Line 117"/>
              <p:cNvSpPr>
                <a:spLocks noChangeShapeType="1"/>
              </p:cNvSpPr>
              <p:nvPr/>
            </p:nvSpPr>
            <p:spPr bwMode="auto">
              <a:xfrm flipV="1">
                <a:off x="1440" y="3360"/>
                <a:ext cx="0" cy="24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18489" name="Group 118"/>
            <p:cNvGrpSpPr>
              <a:grpSpLocks/>
            </p:cNvGrpSpPr>
            <p:nvPr/>
          </p:nvGrpSpPr>
          <p:grpSpPr bwMode="auto">
            <a:xfrm>
              <a:off x="3648" y="3216"/>
              <a:ext cx="720" cy="384"/>
              <a:chOff x="3648" y="3216"/>
              <a:chExt cx="720" cy="384"/>
            </a:xfrm>
          </p:grpSpPr>
          <p:sp>
            <p:nvSpPr>
              <p:cNvPr id="18493" name="Line 119"/>
              <p:cNvSpPr>
                <a:spLocks noChangeShapeType="1"/>
              </p:cNvSpPr>
              <p:nvPr/>
            </p:nvSpPr>
            <p:spPr bwMode="auto">
              <a:xfrm>
                <a:off x="3648" y="3216"/>
                <a:ext cx="336"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94" name="Line 120"/>
              <p:cNvSpPr>
                <a:spLocks noChangeShapeType="1"/>
              </p:cNvSpPr>
              <p:nvPr/>
            </p:nvSpPr>
            <p:spPr bwMode="auto">
              <a:xfrm flipH="1" flipV="1">
                <a:off x="4032" y="3408"/>
                <a:ext cx="336"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18490" name="Group 121"/>
            <p:cNvGrpSpPr>
              <a:grpSpLocks/>
            </p:cNvGrpSpPr>
            <p:nvPr/>
          </p:nvGrpSpPr>
          <p:grpSpPr bwMode="auto">
            <a:xfrm rot="-3743145">
              <a:off x="3624" y="3240"/>
              <a:ext cx="720" cy="384"/>
              <a:chOff x="3648" y="3216"/>
              <a:chExt cx="720" cy="384"/>
            </a:xfrm>
          </p:grpSpPr>
          <p:sp>
            <p:nvSpPr>
              <p:cNvPr id="18491" name="Line 122"/>
              <p:cNvSpPr>
                <a:spLocks noChangeShapeType="1"/>
              </p:cNvSpPr>
              <p:nvPr/>
            </p:nvSpPr>
            <p:spPr bwMode="auto">
              <a:xfrm>
                <a:off x="3648" y="3216"/>
                <a:ext cx="336"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92" name="Line 123"/>
              <p:cNvSpPr>
                <a:spLocks noChangeShapeType="1"/>
              </p:cNvSpPr>
              <p:nvPr/>
            </p:nvSpPr>
            <p:spPr bwMode="auto">
              <a:xfrm flipH="1" flipV="1">
                <a:off x="4032" y="3408"/>
                <a:ext cx="336"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grpSp>
        <p:nvGrpSpPr>
          <p:cNvPr id="30852" name="Group 132"/>
          <p:cNvGrpSpPr>
            <a:grpSpLocks/>
          </p:cNvGrpSpPr>
          <p:nvPr/>
        </p:nvGrpSpPr>
        <p:grpSpPr bwMode="auto">
          <a:xfrm>
            <a:off x="1447800" y="3908425"/>
            <a:ext cx="0" cy="685800"/>
            <a:chOff x="1440" y="3168"/>
            <a:chExt cx="0" cy="432"/>
          </a:xfrm>
        </p:grpSpPr>
        <p:sp>
          <p:nvSpPr>
            <p:cNvPr id="18485" name="Line 133"/>
            <p:cNvSpPr>
              <a:spLocks noChangeShapeType="1"/>
            </p:cNvSpPr>
            <p:nvPr/>
          </p:nvSpPr>
          <p:spPr bwMode="auto">
            <a:xfrm>
              <a:off x="1440" y="3168"/>
              <a:ext cx="0" cy="19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8486" name="Line 134"/>
            <p:cNvSpPr>
              <a:spLocks noChangeShapeType="1"/>
            </p:cNvSpPr>
            <p:nvPr/>
          </p:nvSpPr>
          <p:spPr bwMode="auto">
            <a:xfrm flipV="1">
              <a:off x="1440" y="3360"/>
              <a:ext cx="0" cy="24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30895" name="Group 175"/>
          <p:cNvGrpSpPr>
            <a:grpSpLocks/>
          </p:cNvGrpSpPr>
          <p:nvPr/>
        </p:nvGrpSpPr>
        <p:grpSpPr bwMode="auto">
          <a:xfrm>
            <a:off x="762000" y="3048000"/>
            <a:ext cx="1371600" cy="2133600"/>
            <a:chOff x="480" y="2496"/>
            <a:chExt cx="864" cy="1344"/>
          </a:xfrm>
        </p:grpSpPr>
        <p:grpSp>
          <p:nvGrpSpPr>
            <p:cNvPr id="18475" name="Group 126"/>
            <p:cNvGrpSpPr>
              <a:grpSpLocks/>
            </p:cNvGrpSpPr>
            <p:nvPr/>
          </p:nvGrpSpPr>
          <p:grpSpPr bwMode="auto">
            <a:xfrm>
              <a:off x="480" y="2496"/>
              <a:ext cx="864" cy="528"/>
              <a:chOff x="1008" y="3120"/>
              <a:chExt cx="864" cy="528"/>
            </a:xfrm>
          </p:grpSpPr>
          <p:sp>
            <p:nvSpPr>
              <p:cNvPr id="18483" name="Oval 127"/>
              <p:cNvSpPr>
                <a:spLocks noChangeArrowheads="1"/>
              </p:cNvSpPr>
              <p:nvPr/>
            </p:nvSpPr>
            <p:spPr bwMode="auto">
              <a:xfrm>
                <a:off x="1008"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84" name="Oval 128"/>
              <p:cNvSpPr>
                <a:spLocks noChangeArrowheads="1"/>
              </p:cNvSpPr>
              <p:nvPr/>
            </p:nvSpPr>
            <p:spPr bwMode="auto">
              <a:xfrm>
                <a:off x="1344"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8476" name="Group 129"/>
            <p:cNvGrpSpPr>
              <a:grpSpLocks/>
            </p:cNvGrpSpPr>
            <p:nvPr/>
          </p:nvGrpSpPr>
          <p:grpSpPr bwMode="auto">
            <a:xfrm rot="-2823930">
              <a:off x="672" y="3408"/>
              <a:ext cx="432" cy="432"/>
              <a:chOff x="768" y="3600"/>
              <a:chExt cx="432" cy="432"/>
            </a:xfrm>
          </p:grpSpPr>
          <p:sp>
            <p:nvSpPr>
              <p:cNvPr id="18481" name="Oval 130"/>
              <p:cNvSpPr>
                <a:spLocks noChangeArrowheads="1"/>
              </p:cNvSpPr>
              <p:nvPr/>
            </p:nvSpPr>
            <p:spPr bwMode="auto">
              <a:xfrm>
                <a:off x="768" y="3600"/>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82" name="Oval 131"/>
              <p:cNvSpPr>
                <a:spLocks noChangeArrowheads="1"/>
              </p:cNvSpPr>
              <p:nvPr/>
            </p:nvSpPr>
            <p:spPr bwMode="auto">
              <a:xfrm>
                <a:off x="912" y="3744"/>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sp>
          <p:nvSpPr>
            <p:cNvPr id="18477" name="Text Box 136"/>
            <p:cNvSpPr txBox="1">
              <a:spLocks noChangeArrowheads="1"/>
            </p:cNvSpPr>
            <p:nvPr/>
          </p:nvSpPr>
          <p:spPr bwMode="auto">
            <a:xfrm>
              <a:off x="960" y="2544"/>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sp>
          <p:nvSpPr>
            <p:cNvPr id="18478" name="Text Box 137"/>
            <p:cNvSpPr txBox="1">
              <a:spLocks noChangeArrowheads="1"/>
            </p:cNvSpPr>
            <p:nvPr/>
          </p:nvSpPr>
          <p:spPr bwMode="auto">
            <a:xfrm>
              <a:off x="576" y="2544"/>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sp>
          <p:nvSpPr>
            <p:cNvPr id="18479" name="Text Box 139"/>
            <p:cNvSpPr txBox="1">
              <a:spLocks noChangeArrowheads="1"/>
            </p:cNvSpPr>
            <p:nvPr/>
          </p:nvSpPr>
          <p:spPr bwMode="auto">
            <a:xfrm>
              <a:off x="624" y="3456"/>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sp>
          <p:nvSpPr>
            <p:cNvPr id="18480" name="Text Box 140"/>
            <p:cNvSpPr txBox="1">
              <a:spLocks noChangeArrowheads="1"/>
            </p:cNvSpPr>
            <p:nvPr/>
          </p:nvSpPr>
          <p:spPr bwMode="auto">
            <a:xfrm>
              <a:off x="864" y="3456"/>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grpSp>
      <p:grpSp>
        <p:nvGrpSpPr>
          <p:cNvPr id="30897" name="Group 177"/>
          <p:cNvGrpSpPr>
            <a:grpSpLocks/>
          </p:cNvGrpSpPr>
          <p:nvPr/>
        </p:nvGrpSpPr>
        <p:grpSpPr bwMode="auto">
          <a:xfrm>
            <a:off x="5638800" y="3124200"/>
            <a:ext cx="3048000" cy="2133600"/>
            <a:chOff x="3552" y="2544"/>
            <a:chExt cx="1920" cy="1344"/>
          </a:xfrm>
        </p:grpSpPr>
        <p:grpSp>
          <p:nvGrpSpPr>
            <p:cNvPr id="18450" name="Group 176"/>
            <p:cNvGrpSpPr>
              <a:grpSpLocks/>
            </p:cNvGrpSpPr>
            <p:nvPr/>
          </p:nvGrpSpPr>
          <p:grpSpPr bwMode="auto">
            <a:xfrm>
              <a:off x="3552" y="2544"/>
              <a:ext cx="1920" cy="1344"/>
              <a:chOff x="3552" y="2544"/>
              <a:chExt cx="1920" cy="1344"/>
            </a:xfrm>
          </p:grpSpPr>
          <p:grpSp>
            <p:nvGrpSpPr>
              <p:cNvPr id="18463" name="Group 143"/>
              <p:cNvGrpSpPr>
                <a:grpSpLocks/>
              </p:cNvGrpSpPr>
              <p:nvPr/>
            </p:nvGrpSpPr>
            <p:grpSpPr bwMode="auto">
              <a:xfrm>
                <a:off x="3552" y="2544"/>
                <a:ext cx="864" cy="528"/>
                <a:chOff x="1008" y="3120"/>
                <a:chExt cx="864" cy="528"/>
              </a:xfrm>
            </p:grpSpPr>
            <p:sp>
              <p:nvSpPr>
                <p:cNvPr id="18473" name="Oval 144"/>
                <p:cNvSpPr>
                  <a:spLocks noChangeArrowheads="1"/>
                </p:cNvSpPr>
                <p:nvPr/>
              </p:nvSpPr>
              <p:spPr bwMode="auto">
                <a:xfrm>
                  <a:off x="1008"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74" name="Oval 145"/>
                <p:cNvSpPr>
                  <a:spLocks noChangeArrowheads="1"/>
                </p:cNvSpPr>
                <p:nvPr/>
              </p:nvSpPr>
              <p:spPr bwMode="auto">
                <a:xfrm>
                  <a:off x="1344"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8464" name="Group 146"/>
              <p:cNvGrpSpPr>
                <a:grpSpLocks/>
              </p:cNvGrpSpPr>
              <p:nvPr/>
            </p:nvGrpSpPr>
            <p:grpSpPr bwMode="auto">
              <a:xfrm>
                <a:off x="4608" y="2544"/>
                <a:ext cx="864" cy="528"/>
                <a:chOff x="1008" y="3120"/>
                <a:chExt cx="864" cy="528"/>
              </a:xfrm>
            </p:grpSpPr>
            <p:sp>
              <p:nvSpPr>
                <p:cNvPr id="18471" name="Oval 147"/>
                <p:cNvSpPr>
                  <a:spLocks noChangeArrowheads="1"/>
                </p:cNvSpPr>
                <p:nvPr/>
              </p:nvSpPr>
              <p:spPr bwMode="auto">
                <a:xfrm>
                  <a:off x="1008"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72" name="Oval 148"/>
                <p:cNvSpPr>
                  <a:spLocks noChangeArrowheads="1"/>
                </p:cNvSpPr>
                <p:nvPr/>
              </p:nvSpPr>
              <p:spPr bwMode="auto">
                <a:xfrm>
                  <a:off x="1344" y="3120"/>
                  <a:ext cx="528" cy="528"/>
                </a:xfrm>
                <a:prstGeom prst="ellipse">
                  <a:avLst/>
                </a:prstGeom>
                <a:solidFill>
                  <a:schemeClr val="accent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8465" name="Group 149"/>
              <p:cNvGrpSpPr>
                <a:grpSpLocks/>
              </p:cNvGrpSpPr>
              <p:nvPr/>
            </p:nvGrpSpPr>
            <p:grpSpPr bwMode="auto">
              <a:xfrm rot="-2711271">
                <a:off x="3840" y="3456"/>
                <a:ext cx="432" cy="432"/>
                <a:chOff x="768" y="3600"/>
                <a:chExt cx="432" cy="432"/>
              </a:xfrm>
            </p:grpSpPr>
            <p:sp>
              <p:nvSpPr>
                <p:cNvPr id="18469" name="Oval 150"/>
                <p:cNvSpPr>
                  <a:spLocks noChangeArrowheads="1"/>
                </p:cNvSpPr>
                <p:nvPr/>
              </p:nvSpPr>
              <p:spPr bwMode="auto">
                <a:xfrm>
                  <a:off x="768" y="3600"/>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70" name="Oval 151"/>
                <p:cNvSpPr>
                  <a:spLocks noChangeArrowheads="1"/>
                </p:cNvSpPr>
                <p:nvPr/>
              </p:nvSpPr>
              <p:spPr bwMode="auto">
                <a:xfrm>
                  <a:off x="912" y="3744"/>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nvGrpSpPr>
              <p:cNvPr id="18466" name="Group 152"/>
              <p:cNvGrpSpPr>
                <a:grpSpLocks/>
              </p:cNvGrpSpPr>
              <p:nvPr/>
            </p:nvGrpSpPr>
            <p:grpSpPr bwMode="auto">
              <a:xfrm rot="-2587327">
                <a:off x="4896" y="3456"/>
                <a:ext cx="432" cy="432"/>
                <a:chOff x="768" y="3600"/>
                <a:chExt cx="432" cy="432"/>
              </a:xfrm>
            </p:grpSpPr>
            <p:sp>
              <p:nvSpPr>
                <p:cNvPr id="18467" name="Oval 153"/>
                <p:cNvSpPr>
                  <a:spLocks noChangeArrowheads="1"/>
                </p:cNvSpPr>
                <p:nvPr/>
              </p:nvSpPr>
              <p:spPr bwMode="auto">
                <a:xfrm>
                  <a:off x="768" y="3600"/>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18468" name="Oval 154"/>
                <p:cNvSpPr>
                  <a:spLocks noChangeArrowheads="1"/>
                </p:cNvSpPr>
                <p:nvPr/>
              </p:nvSpPr>
              <p:spPr bwMode="auto">
                <a:xfrm>
                  <a:off x="912" y="3744"/>
                  <a:ext cx="288" cy="288"/>
                </a:xfrm>
                <a:prstGeom prst="ellipse">
                  <a:avLst/>
                </a:prstGeom>
                <a:solidFill>
                  <a:srgbClr val="CCFF3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grpSp>
        </p:grpSp>
        <p:grpSp>
          <p:nvGrpSpPr>
            <p:cNvPr id="18451" name="Group 155"/>
            <p:cNvGrpSpPr>
              <a:grpSpLocks/>
            </p:cNvGrpSpPr>
            <p:nvPr/>
          </p:nvGrpSpPr>
          <p:grpSpPr bwMode="auto">
            <a:xfrm>
              <a:off x="3648" y="2592"/>
              <a:ext cx="672" cy="404"/>
              <a:chOff x="1104" y="2688"/>
              <a:chExt cx="672" cy="404"/>
            </a:xfrm>
          </p:grpSpPr>
          <p:sp>
            <p:nvSpPr>
              <p:cNvPr id="18461" name="Text Box 156"/>
              <p:cNvSpPr txBox="1">
                <a:spLocks noChangeArrowheads="1"/>
              </p:cNvSpPr>
              <p:nvPr/>
            </p:nvSpPr>
            <p:spPr bwMode="auto">
              <a:xfrm>
                <a:off x="1488" y="2688"/>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sp>
            <p:nvSpPr>
              <p:cNvPr id="18462" name="Text Box 157"/>
              <p:cNvSpPr txBox="1">
                <a:spLocks noChangeArrowheads="1"/>
              </p:cNvSpPr>
              <p:nvPr/>
            </p:nvSpPr>
            <p:spPr bwMode="auto">
              <a:xfrm>
                <a:off x="1104" y="2688"/>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grpSp>
        <p:grpSp>
          <p:nvGrpSpPr>
            <p:cNvPr id="18452" name="Group 158"/>
            <p:cNvGrpSpPr>
              <a:grpSpLocks/>
            </p:cNvGrpSpPr>
            <p:nvPr/>
          </p:nvGrpSpPr>
          <p:grpSpPr bwMode="auto">
            <a:xfrm>
              <a:off x="4704" y="2592"/>
              <a:ext cx="672" cy="404"/>
              <a:chOff x="1104" y="2688"/>
              <a:chExt cx="672" cy="404"/>
            </a:xfrm>
          </p:grpSpPr>
          <p:sp>
            <p:nvSpPr>
              <p:cNvPr id="18459" name="Text Box 159"/>
              <p:cNvSpPr txBox="1">
                <a:spLocks noChangeArrowheads="1"/>
              </p:cNvSpPr>
              <p:nvPr/>
            </p:nvSpPr>
            <p:spPr bwMode="auto">
              <a:xfrm>
                <a:off x="1488" y="2688"/>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sp>
            <p:nvSpPr>
              <p:cNvPr id="18460" name="Text Box 160"/>
              <p:cNvSpPr txBox="1">
                <a:spLocks noChangeArrowheads="1"/>
              </p:cNvSpPr>
              <p:nvPr/>
            </p:nvSpPr>
            <p:spPr bwMode="auto">
              <a:xfrm>
                <a:off x="1104" y="2688"/>
                <a:ext cx="2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3600"/>
                  <a:t>I</a:t>
                </a:r>
              </a:p>
            </p:txBody>
          </p:sp>
        </p:grpSp>
        <p:grpSp>
          <p:nvGrpSpPr>
            <p:cNvPr id="18453" name="Group 161"/>
            <p:cNvGrpSpPr>
              <a:grpSpLocks/>
            </p:cNvGrpSpPr>
            <p:nvPr/>
          </p:nvGrpSpPr>
          <p:grpSpPr bwMode="auto">
            <a:xfrm>
              <a:off x="3792" y="3504"/>
              <a:ext cx="528" cy="288"/>
              <a:chOff x="1152" y="3600"/>
              <a:chExt cx="528" cy="288"/>
            </a:xfrm>
          </p:grpSpPr>
          <p:sp>
            <p:nvSpPr>
              <p:cNvPr id="18457" name="Text Box 162"/>
              <p:cNvSpPr txBox="1">
                <a:spLocks noChangeArrowheads="1"/>
              </p:cNvSpPr>
              <p:nvPr/>
            </p:nvSpPr>
            <p:spPr bwMode="auto">
              <a:xfrm>
                <a:off x="1152" y="3600"/>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sp>
            <p:nvSpPr>
              <p:cNvPr id="18458" name="Text Box 163"/>
              <p:cNvSpPr txBox="1">
                <a:spLocks noChangeArrowheads="1"/>
              </p:cNvSpPr>
              <p:nvPr/>
            </p:nvSpPr>
            <p:spPr bwMode="auto">
              <a:xfrm>
                <a:off x="1392" y="360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grpSp>
        <p:grpSp>
          <p:nvGrpSpPr>
            <p:cNvPr id="18454" name="Group 164"/>
            <p:cNvGrpSpPr>
              <a:grpSpLocks/>
            </p:cNvGrpSpPr>
            <p:nvPr/>
          </p:nvGrpSpPr>
          <p:grpSpPr bwMode="auto">
            <a:xfrm>
              <a:off x="4848" y="3504"/>
              <a:ext cx="528" cy="288"/>
              <a:chOff x="1152" y="3600"/>
              <a:chExt cx="528" cy="288"/>
            </a:xfrm>
          </p:grpSpPr>
          <p:sp>
            <p:nvSpPr>
              <p:cNvPr id="18455" name="Text Box 165"/>
              <p:cNvSpPr txBox="1">
                <a:spLocks noChangeArrowheads="1"/>
              </p:cNvSpPr>
              <p:nvPr/>
            </p:nvSpPr>
            <p:spPr bwMode="auto">
              <a:xfrm>
                <a:off x="1152" y="3600"/>
                <a:ext cx="33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sp>
            <p:nvSpPr>
              <p:cNvPr id="18456" name="Text Box 166"/>
              <p:cNvSpPr txBox="1">
                <a:spLocks noChangeArrowheads="1"/>
              </p:cNvSpPr>
              <p:nvPr/>
            </p:nvSpPr>
            <p:spPr bwMode="auto">
              <a:xfrm>
                <a:off x="1392" y="3600"/>
                <a:ext cx="28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2400" b="1">
                    <a:solidFill>
                      <a:schemeClr val="bg2"/>
                    </a:solidFill>
                  </a:rPr>
                  <a:t>H</a:t>
                </a:r>
                <a:endParaRPr lang="en-US" altLang="en-US" sz="2800" b="1"/>
              </a:p>
            </p:txBody>
          </p:sp>
        </p:grpSp>
      </p:grpSp>
      <p:sp>
        <p:nvSpPr>
          <p:cNvPr id="30887" name="AutoShape 167"/>
          <p:cNvSpPr>
            <a:spLocks/>
          </p:cNvSpPr>
          <p:nvPr/>
        </p:nvSpPr>
        <p:spPr bwMode="auto">
          <a:xfrm>
            <a:off x="2133600" y="3921125"/>
            <a:ext cx="152400" cy="914400"/>
          </a:xfrm>
          <a:prstGeom prst="rightBrace">
            <a:avLst>
              <a:gd name="adj1" fmla="val 50000"/>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0888" name="Text Box 168"/>
          <p:cNvSpPr txBox="1">
            <a:spLocks noChangeArrowheads="1"/>
          </p:cNvSpPr>
          <p:nvPr/>
        </p:nvSpPr>
        <p:spPr bwMode="auto">
          <a:xfrm>
            <a:off x="2362200" y="3768725"/>
            <a:ext cx="137160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80000"/>
              </a:lnSpc>
              <a:spcBef>
                <a:spcPct val="50000"/>
              </a:spcBef>
              <a:buFontTx/>
              <a:buNone/>
            </a:pPr>
            <a:r>
              <a:rPr lang="en-US" altLang="en-US" sz="2400" b="1"/>
              <a:t>Single chance of collision </a:t>
            </a:r>
          </a:p>
        </p:txBody>
      </p:sp>
      <p:sp>
        <p:nvSpPr>
          <p:cNvPr id="30889" name="AutoShape 169"/>
          <p:cNvSpPr>
            <a:spLocks/>
          </p:cNvSpPr>
          <p:nvPr/>
        </p:nvSpPr>
        <p:spPr bwMode="auto">
          <a:xfrm>
            <a:off x="5410200" y="3810000"/>
            <a:ext cx="76200" cy="990600"/>
          </a:xfrm>
          <a:prstGeom prst="leftBrace">
            <a:avLst>
              <a:gd name="adj1" fmla="val 108333"/>
              <a:gd name="adj2" fmla="val 50000"/>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AU" altLang="en-US" sz="2400"/>
          </a:p>
        </p:txBody>
      </p:sp>
      <p:sp>
        <p:nvSpPr>
          <p:cNvPr id="30891" name="Text Box 171"/>
          <p:cNvSpPr txBox="1">
            <a:spLocks noChangeArrowheads="1"/>
          </p:cNvSpPr>
          <p:nvPr/>
        </p:nvSpPr>
        <p:spPr bwMode="auto">
          <a:xfrm>
            <a:off x="4038600" y="3657600"/>
            <a:ext cx="137160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a:lnSpc>
                <a:spcPct val="80000"/>
              </a:lnSpc>
              <a:spcBef>
                <a:spcPct val="50000"/>
              </a:spcBef>
              <a:buFontTx/>
              <a:buNone/>
            </a:pPr>
            <a:r>
              <a:rPr lang="en-US" altLang="en-US" sz="2400" b="1"/>
              <a:t>Multiple chances of collisions</a:t>
            </a:r>
          </a:p>
        </p:txBody>
      </p:sp>
      <p:pic>
        <p:nvPicPr>
          <p:cNvPr id="30898" name="Picture 178" descr="C:\Documents and Settings\gary\My Documents\School work\chemistry\pictures\animation &amp; simulated experiments\animations and clipart\Atom-02.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3716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9" name="Text Box 179"/>
          <p:cNvSpPr txBox="1">
            <a:spLocks noChangeArrowheads="1"/>
          </p:cNvSpPr>
          <p:nvPr/>
        </p:nvSpPr>
        <p:spPr bwMode="auto">
          <a:xfrm>
            <a:off x="381000" y="5257800"/>
            <a:ext cx="8458200" cy="1190625"/>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1800" b="1">
                <a:solidFill>
                  <a:srgbClr val="FF0000"/>
                </a:solidFill>
              </a:rPr>
              <a:t>V I P:</a:t>
            </a:r>
            <a:r>
              <a:rPr lang="en-US" altLang="en-US" sz="1800" b="1">
                <a:solidFill>
                  <a:schemeClr val="bg2"/>
                </a:solidFill>
              </a:rPr>
              <a:t> Some texts will claim that an increase in pressure will increase the rate of a gaseous reaction. This </a:t>
            </a:r>
            <a:r>
              <a:rPr lang="en-US" altLang="en-US" sz="1800" b="1">
                <a:solidFill>
                  <a:srgbClr val="FF0000"/>
                </a:solidFill>
              </a:rPr>
              <a:t>true only</a:t>
            </a:r>
            <a:r>
              <a:rPr lang="en-US" altLang="en-US" sz="1800" b="1">
                <a:solidFill>
                  <a:schemeClr val="bg2"/>
                </a:solidFill>
              </a:rPr>
              <a:t> when this involves concentrating one or more or the reactants. </a:t>
            </a:r>
            <a:r>
              <a:rPr lang="en-US" altLang="en-US" sz="1800" b="1">
                <a:solidFill>
                  <a:srgbClr val="FF0000"/>
                </a:solidFill>
              </a:rPr>
              <a:t>This occurs</a:t>
            </a:r>
            <a:r>
              <a:rPr lang="en-US" altLang="en-US" sz="1800" b="1">
                <a:solidFill>
                  <a:schemeClr val="bg2"/>
                </a:solidFill>
              </a:rPr>
              <a:t> </a:t>
            </a:r>
            <a:r>
              <a:rPr lang="en-US" altLang="en-US" sz="1800" b="1">
                <a:solidFill>
                  <a:srgbClr val="FF0000"/>
                </a:solidFill>
              </a:rPr>
              <a:t>only </a:t>
            </a:r>
            <a:r>
              <a:rPr lang="en-US" altLang="en-US" sz="1800" b="1">
                <a:solidFill>
                  <a:schemeClr val="bg2"/>
                </a:solidFill>
              </a:rPr>
              <a:t>if Volume is reduced or more of one of the reactants is injected into the reacting chamber</a:t>
            </a:r>
            <a:endParaRPr lang="en-GB" altLang="en-US" sz="1800" b="1">
              <a:solidFill>
                <a:schemeClr val="bg2"/>
              </a:solidFill>
            </a:endParaRPr>
          </a:p>
        </p:txBody>
      </p:sp>
      <p:sp>
        <p:nvSpPr>
          <p:cNvPr id="18449" name="Rectangle 180"/>
          <p:cNvSpPr>
            <a:spLocks noChangeArrowheads="1"/>
          </p:cNvSpPr>
          <p:nvPr/>
        </p:nvSpPr>
        <p:spPr bwMode="auto">
          <a:xfrm>
            <a:off x="2514600" y="6553200"/>
            <a:ext cx="4114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200">
                <a:cs typeface="Times New Roman" panose="02020603050405020304" pitchFamily="18" charset="0"/>
                <a:hlinkClick r:id="rId7"/>
              </a:rPr>
              <a:t>http://www.chem.uci.edu/instruction/applets/simulation.html</a:t>
            </a:r>
            <a:r>
              <a:rPr lang="en-US" altLang="en-US" sz="1400"/>
              <a:t> </a:t>
            </a:r>
            <a:endParaRPr lang="en-US" altLang="en-US" sz="240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30898"/>
                                        </p:tgtEl>
                                        <p:attrNameLst>
                                          <p:attrName>style.visibility</p:attrName>
                                        </p:attrNameLst>
                                      </p:cBhvr>
                                      <p:to>
                                        <p:strVal val="visible"/>
                                      </p:to>
                                    </p:set>
                                    <p:anim calcmode="lin" valueType="num">
                                      <p:cBhvr>
                                        <p:cTn id="7" dur="1000" fill="hold"/>
                                        <p:tgtEl>
                                          <p:spTgt spid="30898"/>
                                        </p:tgtEl>
                                        <p:attrNameLst>
                                          <p:attrName>ppt_w</p:attrName>
                                        </p:attrNameLst>
                                      </p:cBhvr>
                                      <p:tavLst>
                                        <p:tav tm="0">
                                          <p:val>
                                            <p:fltVal val="0"/>
                                          </p:val>
                                        </p:tav>
                                        <p:tav tm="100000">
                                          <p:val>
                                            <p:strVal val="#ppt_w"/>
                                          </p:val>
                                        </p:tav>
                                      </p:tavLst>
                                    </p:anim>
                                    <p:anim calcmode="lin" valueType="num">
                                      <p:cBhvr>
                                        <p:cTn id="8" dur="1000" fill="hold"/>
                                        <p:tgtEl>
                                          <p:spTgt spid="30898"/>
                                        </p:tgtEl>
                                        <p:attrNameLst>
                                          <p:attrName>ppt_h</p:attrName>
                                        </p:attrNameLst>
                                      </p:cBhvr>
                                      <p:tavLst>
                                        <p:tav tm="0">
                                          <p:val>
                                            <p:fltVal val="0"/>
                                          </p:val>
                                        </p:tav>
                                        <p:tav tm="100000">
                                          <p:val>
                                            <p:strVal val="#ppt_h"/>
                                          </p:val>
                                        </p:tav>
                                      </p:tavLst>
                                    </p:anim>
                                    <p:anim calcmode="lin" valueType="num">
                                      <p:cBhvr>
                                        <p:cTn id="9" dur="1000" fill="hold"/>
                                        <p:tgtEl>
                                          <p:spTgt spid="3089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898"/>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30723">
                                            <p:txEl>
                                              <p:pRg st="0" end="0"/>
                                            </p:txEl>
                                          </p:spTgt>
                                        </p:tgtEl>
                                        <p:attrNameLst>
                                          <p:attrName>style.visibility</p:attrName>
                                        </p:attrNameLst>
                                      </p:cBhvr>
                                      <p:to>
                                        <p:strVal val="visible"/>
                                      </p:to>
                                    </p:set>
                                    <p:animEffect transition="in" filter="box(in)">
                                      <p:cBhvr>
                                        <p:cTn id="14" dur="500"/>
                                        <p:tgtEl>
                                          <p:spTgt spid="3072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42" fill="hold" nodeType="clickEffect">
                                  <p:stCondLst>
                                    <p:cond delay="0"/>
                                  </p:stCondLst>
                                  <p:childTnLst>
                                    <p:set>
                                      <p:cBhvr>
                                        <p:cTn id="18" dur="1" fill="hold">
                                          <p:stCondLst>
                                            <p:cond delay="0"/>
                                          </p:stCondLst>
                                        </p:cTn>
                                        <p:tgtEl>
                                          <p:spTgt spid="30895"/>
                                        </p:tgtEl>
                                        <p:attrNameLst>
                                          <p:attrName>style.visibility</p:attrName>
                                        </p:attrNameLst>
                                      </p:cBhvr>
                                      <p:to>
                                        <p:strVal val="visible"/>
                                      </p:to>
                                    </p:set>
                                    <p:animEffect transition="in" filter="barn(outHorizontal)">
                                      <p:cBhvr>
                                        <p:cTn id="19" dur="500"/>
                                        <p:tgtEl>
                                          <p:spTgt spid="30895"/>
                                        </p:tgtEl>
                                      </p:cBhvr>
                                    </p:animEffect>
                                  </p:childTnLst>
                                </p:cTn>
                              </p:par>
                            </p:childTnLst>
                          </p:cTn>
                        </p:par>
                        <p:par>
                          <p:cTn id="20" fill="hold" nodeType="afterGroup">
                            <p:stCondLst>
                              <p:cond delay="500"/>
                            </p:stCondLst>
                            <p:childTnLst>
                              <p:par>
                                <p:cTn id="21" presetID="16" presetClass="entr" presetSubtype="26" fill="hold" nodeType="afterEffect">
                                  <p:stCondLst>
                                    <p:cond delay="0"/>
                                  </p:stCondLst>
                                  <p:childTnLst>
                                    <p:set>
                                      <p:cBhvr>
                                        <p:cTn id="22" dur="1" fill="hold">
                                          <p:stCondLst>
                                            <p:cond delay="0"/>
                                          </p:stCondLst>
                                        </p:cTn>
                                        <p:tgtEl>
                                          <p:spTgt spid="30852"/>
                                        </p:tgtEl>
                                        <p:attrNameLst>
                                          <p:attrName>style.visibility</p:attrName>
                                        </p:attrNameLst>
                                      </p:cBhvr>
                                      <p:to>
                                        <p:strVal val="visible"/>
                                      </p:to>
                                    </p:set>
                                    <p:animEffect transition="in" filter="barn(inHorizontal)">
                                      <p:cBhvr>
                                        <p:cTn id="23" dur="500"/>
                                        <p:tgtEl>
                                          <p:spTgt spid="30852"/>
                                        </p:tgtEl>
                                      </p:cBhvr>
                                    </p:animEffect>
                                  </p:childTnLst>
                                </p:cTn>
                              </p:par>
                            </p:childTnLst>
                          </p:cTn>
                        </p:par>
                        <p:par>
                          <p:cTn id="24" fill="hold" nodeType="afterGroup">
                            <p:stCondLst>
                              <p:cond delay="1000"/>
                            </p:stCondLst>
                            <p:childTnLst>
                              <p:par>
                                <p:cTn id="25" presetID="16" presetClass="entr" presetSubtype="26" fill="hold" grpId="0" nodeType="afterEffect">
                                  <p:stCondLst>
                                    <p:cond delay="0"/>
                                  </p:stCondLst>
                                  <p:childTnLst>
                                    <p:set>
                                      <p:cBhvr>
                                        <p:cTn id="26" dur="1" fill="hold">
                                          <p:stCondLst>
                                            <p:cond delay="0"/>
                                          </p:stCondLst>
                                        </p:cTn>
                                        <p:tgtEl>
                                          <p:spTgt spid="30887"/>
                                        </p:tgtEl>
                                        <p:attrNameLst>
                                          <p:attrName>style.visibility</p:attrName>
                                        </p:attrNameLst>
                                      </p:cBhvr>
                                      <p:to>
                                        <p:strVal val="visible"/>
                                      </p:to>
                                    </p:set>
                                    <p:animEffect transition="in" filter="barn(inHorizontal)">
                                      <p:cBhvr>
                                        <p:cTn id="27" dur="500"/>
                                        <p:tgtEl>
                                          <p:spTgt spid="30887"/>
                                        </p:tgtEl>
                                      </p:cBhvr>
                                    </p:animEffect>
                                  </p:childTnLst>
                                </p:cTn>
                              </p:par>
                            </p:childTnLst>
                          </p:cTn>
                        </p:par>
                        <p:par>
                          <p:cTn id="28" fill="hold" nodeType="afterGroup">
                            <p:stCondLst>
                              <p:cond delay="1500"/>
                            </p:stCondLst>
                            <p:childTnLst>
                              <p:par>
                                <p:cTn id="29" presetID="22" presetClass="entr" presetSubtype="1" fill="hold" grpId="0" nodeType="afterEffect">
                                  <p:stCondLst>
                                    <p:cond delay="0"/>
                                  </p:stCondLst>
                                  <p:childTnLst>
                                    <p:set>
                                      <p:cBhvr>
                                        <p:cTn id="30" dur="1" fill="hold">
                                          <p:stCondLst>
                                            <p:cond delay="0"/>
                                          </p:stCondLst>
                                        </p:cTn>
                                        <p:tgtEl>
                                          <p:spTgt spid="30888"/>
                                        </p:tgtEl>
                                        <p:attrNameLst>
                                          <p:attrName>style.visibility</p:attrName>
                                        </p:attrNameLst>
                                      </p:cBhvr>
                                      <p:to>
                                        <p:strVal val="visible"/>
                                      </p:to>
                                    </p:set>
                                    <p:animEffect transition="in" filter="wipe(up)">
                                      <p:cBhvr>
                                        <p:cTn id="31" dur="500"/>
                                        <p:tgtEl>
                                          <p:spTgt spid="3088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42" fill="hold" nodeType="clickEffect">
                                  <p:stCondLst>
                                    <p:cond delay="0"/>
                                  </p:stCondLst>
                                  <p:childTnLst>
                                    <p:set>
                                      <p:cBhvr>
                                        <p:cTn id="35" dur="1" fill="hold">
                                          <p:stCondLst>
                                            <p:cond delay="0"/>
                                          </p:stCondLst>
                                        </p:cTn>
                                        <p:tgtEl>
                                          <p:spTgt spid="30897"/>
                                        </p:tgtEl>
                                        <p:attrNameLst>
                                          <p:attrName>style.visibility</p:attrName>
                                        </p:attrNameLst>
                                      </p:cBhvr>
                                      <p:to>
                                        <p:strVal val="visible"/>
                                      </p:to>
                                    </p:set>
                                    <p:animEffect transition="in" filter="barn(outHorizontal)">
                                      <p:cBhvr>
                                        <p:cTn id="36" dur="500"/>
                                        <p:tgtEl>
                                          <p:spTgt spid="30897"/>
                                        </p:tgtEl>
                                      </p:cBhvr>
                                    </p:animEffect>
                                  </p:childTnLst>
                                </p:cTn>
                              </p:par>
                            </p:childTnLst>
                          </p:cTn>
                        </p:par>
                        <p:par>
                          <p:cTn id="37" fill="hold" nodeType="afterGroup">
                            <p:stCondLst>
                              <p:cond delay="500"/>
                            </p:stCondLst>
                            <p:childTnLst>
                              <p:par>
                                <p:cTn id="38" presetID="5" presetClass="entr" presetSubtype="5" fill="hold" nodeType="afterEffect">
                                  <p:stCondLst>
                                    <p:cond delay="0"/>
                                  </p:stCondLst>
                                  <p:childTnLst>
                                    <p:set>
                                      <p:cBhvr>
                                        <p:cTn id="39" dur="1" fill="hold">
                                          <p:stCondLst>
                                            <p:cond delay="0"/>
                                          </p:stCondLst>
                                        </p:cTn>
                                        <p:tgtEl>
                                          <p:spTgt spid="30831"/>
                                        </p:tgtEl>
                                        <p:attrNameLst>
                                          <p:attrName>style.visibility</p:attrName>
                                        </p:attrNameLst>
                                      </p:cBhvr>
                                      <p:to>
                                        <p:strVal val="visible"/>
                                      </p:to>
                                    </p:set>
                                    <p:animEffect transition="in" filter="checkerboard(down)">
                                      <p:cBhvr>
                                        <p:cTn id="40" dur="500"/>
                                        <p:tgtEl>
                                          <p:spTgt spid="30831"/>
                                        </p:tgtEl>
                                      </p:cBhvr>
                                    </p:animEffect>
                                  </p:childTnLst>
                                </p:cTn>
                              </p:par>
                            </p:childTnLst>
                          </p:cTn>
                        </p:par>
                        <p:par>
                          <p:cTn id="41" fill="hold" nodeType="afterGroup">
                            <p:stCondLst>
                              <p:cond delay="1000"/>
                            </p:stCondLst>
                            <p:childTnLst>
                              <p:par>
                                <p:cTn id="42" presetID="5" presetClass="entr" presetSubtype="5" fill="hold" grpId="0" nodeType="afterEffect">
                                  <p:stCondLst>
                                    <p:cond delay="0"/>
                                  </p:stCondLst>
                                  <p:childTnLst>
                                    <p:set>
                                      <p:cBhvr>
                                        <p:cTn id="43" dur="1" fill="hold">
                                          <p:stCondLst>
                                            <p:cond delay="0"/>
                                          </p:stCondLst>
                                        </p:cTn>
                                        <p:tgtEl>
                                          <p:spTgt spid="30889"/>
                                        </p:tgtEl>
                                        <p:attrNameLst>
                                          <p:attrName>style.visibility</p:attrName>
                                        </p:attrNameLst>
                                      </p:cBhvr>
                                      <p:to>
                                        <p:strVal val="visible"/>
                                      </p:to>
                                    </p:set>
                                    <p:animEffect transition="in" filter="checkerboard(down)">
                                      <p:cBhvr>
                                        <p:cTn id="44" dur="500"/>
                                        <p:tgtEl>
                                          <p:spTgt spid="30889"/>
                                        </p:tgtEl>
                                      </p:cBhvr>
                                    </p:animEffect>
                                  </p:childTnLst>
                                </p:cTn>
                              </p:par>
                            </p:childTnLst>
                          </p:cTn>
                        </p:par>
                        <p:par>
                          <p:cTn id="45" fill="hold" nodeType="afterGroup">
                            <p:stCondLst>
                              <p:cond delay="1500"/>
                            </p:stCondLst>
                            <p:childTnLst>
                              <p:par>
                                <p:cTn id="46" presetID="5" presetClass="entr" presetSubtype="5" fill="hold" grpId="0" nodeType="afterEffect">
                                  <p:stCondLst>
                                    <p:cond delay="0"/>
                                  </p:stCondLst>
                                  <p:childTnLst>
                                    <p:set>
                                      <p:cBhvr>
                                        <p:cTn id="47" dur="1" fill="hold">
                                          <p:stCondLst>
                                            <p:cond delay="0"/>
                                          </p:stCondLst>
                                        </p:cTn>
                                        <p:tgtEl>
                                          <p:spTgt spid="30891"/>
                                        </p:tgtEl>
                                        <p:attrNameLst>
                                          <p:attrName>style.visibility</p:attrName>
                                        </p:attrNameLst>
                                      </p:cBhvr>
                                      <p:to>
                                        <p:strVal val="visible"/>
                                      </p:to>
                                    </p:set>
                                    <p:animEffect transition="in" filter="checkerboard(down)">
                                      <p:cBhvr>
                                        <p:cTn id="48" dur="500"/>
                                        <p:tgtEl>
                                          <p:spTgt spid="30891"/>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7" presetClass="entr" presetSubtype="4" fill="hold" grpId="0" nodeType="clickEffect">
                                  <p:stCondLst>
                                    <p:cond delay="0"/>
                                  </p:stCondLst>
                                  <p:childTnLst>
                                    <p:set>
                                      <p:cBhvr>
                                        <p:cTn id="52" dur="1" fill="hold">
                                          <p:stCondLst>
                                            <p:cond delay="0"/>
                                          </p:stCondLst>
                                        </p:cTn>
                                        <p:tgtEl>
                                          <p:spTgt spid="30899"/>
                                        </p:tgtEl>
                                        <p:attrNameLst>
                                          <p:attrName>style.visibility</p:attrName>
                                        </p:attrNameLst>
                                      </p:cBhvr>
                                      <p:to>
                                        <p:strVal val="visible"/>
                                      </p:to>
                                    </p:set>
                                    <p:anim calcmode="lin" valueType="num">
                                      <p:cBhvr additive="base">
                                        <p:cTn id="53" dur="5000" fill="hold"/>
                                        <p:tgtEl>
                                          <p:spTgt spid="30899"/>
                                        </p:tgtEl>
                                        <p:attrNameLst>
                                          <p:attrName>ppt_x</p:attrName>
                                        </p:attrNameLst>
                                      </p:cBhvr>
                                      <p:tavLst>
                                        <p:tav tm="0">
                                          <p:val>
                                            <p:strVal val="#ppt_x"/>
                                          </p:val>
                                        </p:tav>
                                        <p:tav tm="100000">
                                          <p:val>
                                            <p:strVal val="#ppt_x"/>
                                          </p:val>
                                        </p:tav>
                                      </p:tavLst>
                                    </p:anim>
                                    <p:anim calcmode="lin" valueType="num">
                                      <p:cBhvr additive="base">
                                        <p:cTn id="54" dur="5000" fill="hold"/>
                                        <p:tgtEl>
                                          <p:spTgt spid="308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advAuto="0"/>
      <p:bldP spid="30887" grpId="0" animBg="1"/>
      <p:bldP spid="30888" grpId="0" autoUpdateAnimBg="0"/>
      <p:bldP spid="30889" grpId="0" animBg="1"/>
      <p:bldP spid="30891" grpId="0" autoUpdateAnimBg="0"/>
      <p:bldP spid="30899"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AAMT_MUSIC" val="1"/>
  <p:tag name="AAMT_GROUP" val="Classical"/>
  <p:tag name="AAMT_STYLE" val="{B043CBA4-C847-11CF-BDD0-00AA00C01805}"/>
  <p:tag name="AAMT_MOOD" val="Upbeat"/>
  <p:tag name="AAMT_BAND" val="Default"/>
  <p:tag name="AAMT_MOTIF" val="Cathedral"/>
</p:tagLst>
</file>

<file path=ppt/tags/tag2.xml><?xml version="1.0" encoding="utf-8"?>
<p:tagLst xmlns:a="http://schemas.openxmlformats.org/drawingml/2006/main" xmlns:r="http://schemas.openxmlformats.org/officeDocument/2006/relationships" xmlns:p="http://schemas.openxmlformats.org/presentationml/2006/main">
  <p:tag name="AAMT_MUSIC" val="2"/>
</p:tagLst>
</file>

<file path=ppt/tags/tag3.xml><?xml version="1.0" encoding="utf-8"?>
<p:tagLst xmlns:a="http://schemas.openxmlformats.org/drawingml/2006/main" xmlns:r="http://schemas.openxmlformats.org/officeDocument/2006/relationships" xmlns:p="http://schemas.openxmlformats.org/presentationml/2006/main">
  <p:tag name="AAMT_MOTIF" val="Hand Drums"/>
  <p:tag name="AAMT_BAND" val="Default"/>
  <p:tag name="AAMT_MOOD" val="Upbeat"/>
  <p:tag name="AAMT_STYLE" val="{62C14DE6-C878-11CF-BDD0-00AA00C01805}"/>
  <p:tag name="AAMT_GROUP" val="World"/>
  <p:tag name="AAMT_MUSIC" val="1"/>
</p:tagLst>
</file>

<file path=ppt/theme/theme1.xml><?xml version="1.0" encoding="utf-8"?>
<a:theme xmlns:a="http://schemas.openxmlformats.org/drawingml/2006/main" name="Pulse">
  <a:themeElements>
    <a:clrScheme name="">
      <a:dk1>
        <a:srgbClr val="000000"/>
      </a:dk1>
      <a:lt1>
        <a:srgbClr val="FFFFFF"/>
      </a:lt1>
      <a:dk2>
        <a:srgbClr val="333399"/>
      </a:dk2>
      <a:lt2>
        <a:srgbClr val="FFCC66"/>
      </a:lt2>
      <a:accent1>
        <a:srgbClr val="FF9900"/>
      </a:accent1>
      <a:accent2>
        <a:srgbClr val="5A4678"/>
      </a:accent2>
      <a:accent3>
        <a:srgbClr val="ADADCA"/>
      </a:accent3>
      <a:accent4>
        <a:srgbClr val="DADADA"/>
      </a:accent4>
      <a:accent5>
        <a:srgbClr val="FFCAAA"/>
      </a:accent5>
      <a:accent6>
        <a:srgbClr val="513F6C"/>
      </a:accent6>
      <a:hlink>
        <a:srgbClr val="3366FF"/>
      </a:hlink>
      <a:folHlink>
        <a:srgbClr val="FFFF00"/>
      </a:folHlink>
    </a:clrScheme>
    <a:fontScheme name="Puls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ulse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Pulse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Pulse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Pulse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Pulse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Pulse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
      <a:clrScheme name="Pulse 7">
        <a:dk1>
          <a:srgbClr val="000000"/>
        </a:dk1>
        <a:lt1>
          <a:srgbClr val="FFFFFF"/>
        </a:lt1>
        <a:dk2>
          <a:srgbClr val="000066"/>
        </a:dk2>
        <a:lt2>
          <a:srgbClr val="FFCC66"/>
        </a:lt2>
        <a:accent1>
          <a:srgbClr val="FF9900"/>
        </a:accent1>
        <a:accent2>
          <a:srgbClr val="ABF7B0"/>
        </a:accent2>
        <a:accent3>
          <a:srgbClr val="AAAAB8"/>
        </a:accent3>
        <a:accent4>
          <a:srgbClr val="DADADA"/>
        </a:accent4>
        <a:accent5>
          <a:srgbClr val="FFCAAA"/>
        </a:accent5>
        <a:accent6>
          <a:srgbClr val="9BE09F"/>
        </a:accent6>
        <a:hlink>
          <a:srgbClr val="3366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C:\PROGRA~1\MICROS~1\TEMPLA~1\PRESEN~1\PULSE.POT</Template>
  <TotalTime>3307</TotalTime>
  <Words>2916</Words>
  <Application>Microsoft Office PowerPoint</Application>
  <PresentationFormat>On-screen Show (4:3)</PresentationFormat>
  <Paragraphs>535</Paragraphs>
  <Slides>26</Slides>
  <Notes>24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40" baseType="lpstr">
      <vt:lpstr>Matisse ITC</vt:lpstr>
      <vt:lpstr>Arial Black</vt:lpstr>
      <vt:lpstr>Chaparral Pro Light</vt:lpstr>
      <vt:lpstr>Felix Titling</vt:lpstr>
      <vt:lpstr>Impact</vt:lpstr>
      <vt:lpstr>Marlett</vt:lpstr>
      <vt:lpstr>Symbol</vt:lpstr>
      <vt:lpstr>Tahoma</vt:lpstr>
      <vt:lpstr>Technical</vt:lpstr>
      <vt:lpstr>Times New Roman</vt:lpstr>
      <vt:lpstr>Wingdings 3</vt:lpstr>
      <vt:lpstr>Pulse</vt:lpstr>
      <vt:lpstr>Picture</vt:lpstr>
      <vt:lpstr>WordArt 3.0</vt:lpstr>
      <vt:lpstr>PowerPoint Presentation</vt:lpstr>
      <vt:lpstr>OVERVIEW</vt:lpstr>
      <vt:lpstr>1. REACTION RATE - introduction</vt:lpstr>
      <vt:lpstr>PowerPoint Presentation</vt:lpstr>
      <vt:lpstr>1.(a) Collision Theory</vt:lpstr>
      <vt:lpstr>PowerPoint Presentation</vt:lpstr>
      <vt:lpstr>What makes a successful collision?</vt:lpstr>
      <vt:lpstr>2. FACTORS AFFECTING REACTION RATE</vt:lpstr>
      <vt:lpstr>(a) How concentration affects reaction rate</vt:lpstr>
      <vt:lpstr>(b)How Temperature affects reaction rate</vt:lpstr>
      <vt:lpstr>PowerPoint Presentation</vt:lpstr>
      <vt:lpstr>(c) How surface area affects reaction rates</vt:lpstr>
      <vt:lpstr>(d) How Catalysts affect reaction rates</vt:lpstr>
      <vt:lpstr>The effect of catalysts lowering the Activation Energy can be shown on both ENTHALPY or COLLISION diagrams </vt:lpstr>
      <vt:lpstr>3. REACTION MECHANISMS</vt:lpstr>
      <vt:lpstr>Most chemical reactions do not occur in a single step, but in a series of simple steps.</vt:lpstr>
      <vt:lpstr>PowerPoint Presentation</vt:lpstr>
      <vt:lpstr>A two step reaction mechanism will have a very characteristic shape on an energy graph</vt:lpstr>
      <vt:lpstr>PowerPoint Presentation</vt:lpstr>
      <vt:lpstr>(a) RATE LAW</vt:lpstr>
      <vt:lpstr>PowerPoint Presentation</vt:lpstr>
      <vt:lpstr>PowerPoint Presentation</vt:lpstr>
      <vt:lpstr>PowerPoint Presentation</vt:lpstr>
      <vt:lpstr>PowerPoint Presentation</vt:lpstr>
      <vt:lpstr>PowerPoint Presentation</vt:lpstr>
      <vt:lpstr>PowerPoint Presentation</vt:lpstr>
    </vt:vector>
  </TitlesOfParts>
  <Company>Education Dept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Beerwah High School</dc:creator>
  <cp:lastModifiedBy>TURNER, Gary (gturn44)</cp:lastModifiedBy>
  <cp:revision>92</cp:revision>
  <dcterms:created xsi:type="dcterms:W3CDTF">1998-06-25T12:14:36Z</dcterms:created>
  <dcterms:modified xsi:type="dcterms:W3CDTF">2019-07-02T10:18:40Z</dcterms:modified>
</cp:coreProperties>
</file>